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70" autoAdjust="0"/>
  </p:normalViewPr>
  <p:slideViewPr>
    <p:cSldViewPr snapToGrid="0">
      <p:cViewPr>
        <p:scale>
          <a:sx n="66" d="100"/>
          <a:sy n="66" d="100"/>
        </p:scale>
        <p:origin x="2256" y="11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3ED75-6FA0-4BD2-B7B5-E1E5230E6785}" type="datetimeFigureOut">
              <a:rPr lang="es-CO" smtClean="0"/>
              <a:t>15/06/2016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05299-F79D-41A5-BFFA-2EC76D840CEC}" type="slidenum">
              <a:rPr lang="es-CO" smtClean="0"/>
              <a:t>‹Nº›</a:t>
            </a:fld>
            <a:endParaRPr lang="es-CO"/>
          </a:p>
        </p:txBody>
      </p:sp>
    </p:spTree>
    <p:extLst>
      <p:ext uri="{BB962C8B-B14F-4D97-AF65-F5344CB8AC3E}">
        <p14:creationId xmlns:p14="http://schemas.microsoft.com/office/powerpoint/2010/main" val="100052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5105299-F79D-41A5-BFFA-2EC76D840CEC}" type="slidenum">
              <a:rPr lang="es-CO" smtClean="0"/>
              <a:t>6</a:t>
            </a:fld>
            <a:endParaRPr lang="es-CO"/>
          </a:p>
        </p:txBody>
      </p:sp>
    </p:spTree>
    <p:extLst>
      <p:ext uri="{BB962C8B-B14F-4D97-AF65-F5344CB8AC3E}">
        <p14:creationId xmlns:p14="http://schemas.microsoft.com/office/powerpoint/2010/main" val="70263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1C84587B-F06A-4D38-9722-6311E8D0C63C}" type="datetimeFigureOut">
              <a:rPr lang="es-CO" smtClean="0"/>
              <a:t>15/06/2016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164033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1C84587B-F06A-4D38-9722-6311E8D0C63C}" type="datetimeFigureOut">
              <a:rPr lang="es-CO" smtClean="0"/>
              <a:t>15/06/2016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183668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1C84587B-F06A-4D38-9722-6311E8D0C63C}" type="datetimeFigureOut">
              <a:rPr lang="es-CO" smtClean="0"/>
              <a:t>15/06/2016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6195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1C84587B-F06A-4D38-9722-6311E8D0C63C}" type="datetimeFigureOut">
              <a:rPr lang="es-CO" smtClean="0"/>
              <a:t>15/06/2016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354286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C84587B-F06A-4D38-9722-6311E8D0C63C}" type="datetimeFigureOut">
              <a:rPr lang="es-CO" smtClean="0"/>
              <a:t>15/06/2016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375840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1C84587B-F06A-4D38-9722-6311E8D0C63C}" type="datetimeFigureOut">
              <a:rPr lang="es-CO" smtClean="0"/>
              <a:t>15/06/2016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178599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1C84587B-F06A-4D38-9722-6311E8D0C63C}" type="datetimeFigureOut">
              <a:rPr lang="es-CO" smtClean="0"/>
              <a:t>15/06/2016</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55891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1C84587B-F06A-4D38-9722-6311E8D0C63C}" type="datetimeFigureOut">
              <a:rPr lang="es-CO" smtClean="0"/>
              <a:t>15/06/2016</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226903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84587B-F06A-4D38-9722-6311E8D0C63C}" type="datetimeFigureOut">
              <a:rPr lang="es-CO" smtClean="0"/>
              <a:t>15/06/2016</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159253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C84587B-F06A-4D38-9722-6311E8D0C63C}" type="datetimeFigureOut">
              <a:rPr lang="es-CO" smtClean="0"/>
              <a:t>15/06/2016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374889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C84587B-F06A-4D38-9722-6311E8D0C63C}" type="datetimeFigureOut">
              <a:rPr lang="es-CO" smtClean="0"/>
              <a:t>15/06/2016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F3EE6B8E-4C72-4E7D-BF58-84F6308E1712}" type="slidenum">
              <a:rPr lang="es-CO" smtClean="0"/>
              <a:t>‹Nº›</a:t>
            </a:fld>
            <a:endParaRPr lang="es-CO"/>
          </a:p>
        </p:txBody>
      </p:sp>
    </p:spTree>
    <p:extLst>
      <p:ext uri="{BB962C8B-B14F-4D97-AF65-F5344CB8AC3E}">
        <p14:creationId xmlns:p14="http://schemas.microsoft.com/office/powerpoint/2010/main" val="72856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4587B-F06A-4D38-9722-6311E8D0C63C}" type="datetimeFigureOut">
              <a:rPr lang="es-CO" smtClean="0"/>
              <a:t>15/06/2016</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6B8E-4C72-4E7D-BF58-84F6308E1712}" type="slidenum">
              <a:rPr lang="es-CO" smtClean="0"/>
              <a:t>‹Nº›</a:t>
            </a:fld>
            <a:endParaRPr lang="es-CO"/>
          </a:p>
        </p:txBody>
      </p:sp>
    </p:spTree>
    <p:extLst>
      <p:ext uri="{BB962C8B-B14F-4D97-AF65-F5344CB8AC3E}">
        <p14:creationId xmlns:p14="http://schemas.microsoft.com/office/powerpoint/2010/main" val="4257984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jpg"/><Relationship Id="rId18" Type="http://schemas.openxmlformats.org/officeDocument/2006/relationships/image" Target="../media/image10.png"/><Relationship Id="rId26" Type="http://schemas.openxmlformats.org/officeDocument/2006/relationships/hyperlink" Target="http://bambuser.com/channel/Cristonautas+FRP" TargetMode="External"/><Relationship Id="rId39"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hyperlink" Target="https://www.instagram.com/cristonautass/" TargetMode="External"/><Relationship Id="rId34" Type="http://schemas.openxmlformats.org/officeDocument/2006/relationships/image" Target="../media/image19.png"/><Relationship Id="rId7" Type="http://schemas.openxmlformats.org/officeDocument/2006/relationships/hyperlink" Target="https://itunes.apple.com/us/app/cristonautas-1/id670159115?l=es&amp;ls=1&amp;mt=8" TargetMode="External"/><Relationship Id="rId12" Type="http://schemas.openxmlformats.org/officeDocument/2006/relationships/image" Target="../media/image6.png"/><Relationship Id="rId17" Type="http://schemas.openxmlformats.org/officeDocument/2006/relationships/hyperlink" Target="https://www.facebook.com/cristonautass" TargetMode="External"/><Relationship Id="rId25" Type="http://schemas.openxmlformats.org/officeDocument/2006/relationships/image" Target="../media/image14.png"/><Relationship Id="rId33" Type="http://schemas.openxmlformats.org/officeDocument/2006/relationships/hyperlink" Target="https://plus.google.com/u/0/+CristonautasFRP" TargetMode="External"/><Relationship Id="rId38" Type="http://schemas.openxmlformats.org/officeDocument/2006/relationships/hyperlink" Target="https://www.linkedin.com/pulse/activities/cristonautas+0_2B1s49kkJ0Y3CVjfmXsWDQ?trk=prof-0-sb-rcnt-act-link" TargetMode="External"/><Relationship Id="rId2" Type="http://schemas.openxmlformats.org/officeDocument/2006/relationships/image" Target="../media/image1.jp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hyperlink" Target="https://www.youtube.com/user/loscristonautas/videos"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www.cristonautas.com/" TargetMode="External"/><Relationship Id="rId24" Type="http://schemas.openxmlformats.org/officeDocument/2006/relationships/hyperlink" Target="https://twitter.com/Cristonautass" TargetMode="External"/><Relationship Id="rId32" Type="http://schemas.openxmlformats.org/officeDocument/2006/relationships/image" Target="../media/image18.png"/><Relationship Id="rId37" Type="http://schemas.openxmlformats.org/officeDocument/2006/relationships/image" Target="../media/image21.png"/><Relationship Id="rId5" Type="http://schemas.openxmlformats.org/officeDocument/2006/relationships/hyperlink" Target="https://play.google.com/store/apps/details?id=com.r1sa.cristonautas1" TargetMode="External"/><Relationship Id="rId15" Type="http://schemas.openxmlformats.org/officeDocument/2006/relationships/hyperlink" Target="https://vimeo.com/cristonautass" TargetMode="External"/><Relationship Id="rId23" Type="http://schemas.openxmlformats.org/officeDocument/2006/relationships/image" Target="../media/image13.png"/><Relationship Id="rId28" Type="http://schemas.openxmlformats.org/officeDocument/2006/relationships/image" Target="../media/image16.png"/><Relationship Id="rId36" Type="http://schemas.openxmlformats.org/officeDocument/2006/relationships/hyperlink" Target="https://soundcloud.com/cristonautas" TargetMode="External"/><Relationship Id="rId10" Type="http://schemas.openxmlformats.org/officeDocument/2006/relationships/hyperlink" Target="https://itunes.apple.com/es/app/build-your-bible/id849098197?mt=8" TargetMode="External"/><Relationship Id="rId19" Type="http://schemas.openxmlformats.org/officeDocument/2006/relationships/hyperlink" Target="https://www.tumblr.com/blog/cristonautasfrp" TargetMode="External"/><Relationship Id="rId31" Type="http://schemas.openxmlformats.org/officeDocument/2006/relationships/hyperlink" Target="https://es.pinterest.com/cristonautas/" TargetMode="External"/><Relationship Id="rId4" Type="http://schemas.openxmlformats.org/officeDocument/2006/relationships/image" Target="../media/image3.png"/><Relationship Id="rId9" Type="http://schemas.openxmlformats.org/officeDocument/2006/relationships/hyperlink" Target="https://play.google.com/store/apps/details?id=com.r1sa.construyetubiblia" TargetMode="External"/><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7.png"/><Relationship Id="rId35"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2.jpg"/><Relationship Id="rId7" Type="http://schemas.openxmlformats.org/officeDocument/2006/relationships/image" Target="../media/image32.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jpeg"/><Relationship Id="rId4" Type="http://schemas.openxmlformats.org/officeDocument/2006/relationships/hyperlink" Target="http://www.cristonautas.com/" TargetMode="Externa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5.png"/><Relationship Id="rId9" Type="http://schemas.openxmlformats.org/officeDocument/2006/relationships/hyperlink" Target="http://www.cristonautas.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www.instagram.com/cristonautass/" TargetMode="External"/><Relationship Id="rId18" Type="http://schemas.openxmlformats.org/officeDocument/2006/relationships/hyperlink" Target="http://bambuser.com/channel/Cristonautas+FRP" TargetMode="External"/><Relationship Id="rId26" Type="http://schemas.openxmlformats.org/officeDocument/2006/relationships/image" Target="../media/image18.png"/><Relationship Id="rId3" Type="http://schemas.openxmlformats.org/officeDocument/2006/relationships/image" Target="../media/image60.jpg"/><Relationship Id="rId21" Type="http://schemas.openxmlformats.org/officeDocument/2006/relationships/hyperlink" Target="https://www.youtube.com/user/loscristonautas/videos" TargetMode="External"/><Relationship Id="rId34" Type="http://schemas.openxmlformats.org/officeDocument/2006/relationships/hyperlink" Target="http://www.cristonautas.com/" TargetMode="External"/><Relationship Id="rId7" Type="http://schemas.openxmlformats.org/officeDocument/2006/relationships/image" Target="../media/image61.png"/><Relationship Id="rId12" Type="http://schemas.openxmlformats.org/officeDocument/2006/relationships/image" Target="../media/image11.png"/><Relationship Id="rId17" Type="http://schemas.openxmlformats.org/officeDocument/2006/relationships/image" Target="../media/image14.png"/><Relationship Id="rId25" Type="http://schemas.openxmlformats.org/officeDocument/2006/relationships/hyperlink" Target="https://es.pinterest.com/cristonautas/" TargetMode="External"/><Relationship Id="rId33" Type="http://schemas.openxmlformats.org/officeDocument/2006/relationships/image" Target="../media/image22.png"/><Relationship Id="rId2" Type="http://schemas.openxmlformats.org/officeDocument/2006/relationships/image" Target="../media/image59.jpg"/><Relationship Id="rId16" Type="http://schemas.openxmlformats.org/officeDocument/2006/relationships/hyperlink" Target="https://twitter.com/Cristonautass" TargetMode="External"/><Relationship Id="rId20" Type="http://schemas.openxmlformats.org/officeDocument/2006/relationships/image" Target="../media/image16.png"/><Relationship Id="rId29"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hyperlink" Target="https://www.tumblr.com/blog/cristonautasfrp" TargetMode="External"/><Relationship Id="rId24" Type="http://schemas.openxmlformats.org/officeDocument/2006/relationships/image" Target="../media/image9.png"/><Relationship Id="rId32" Type="http://schemas.openxmlformats.org/officeDocument/2006/relationships/hyperlink" Target="https://www.linkedin.com/pulse/activities/cristonautas+0_2B1s49kkJ0Y3CVjfmXsWDQ?trk=prof-0-sb-rcnt-act-link" TargetMode="External"/><Relationship Id="rId5" Type="http://schemas.openxmlformats.org/officeDocument/2006/relationships/image" Target="../media/image56.png"/><Relationship Id="rId15" Type="http://schemas.openxmlformats.org/officeDocument/2006/relationships/image" Target="../media/image13.png"/><Relationship Id="rId23" Type="http://schemas.openxmlformats.org/officeDocument/2006/relationships/hyperlink" Target="https://vimeo.com/cristonautass" TargetMode="External"/><Relationship Id="rId28"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hyperlink" Target="https://www.facebook.com/cristonautass" TargetMode="External"/><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hyperlink" Target="https://plus.google.com/u/0/+CristonautasFRP" TargetMode="External"/><Relationship Id="rId30" Type="http://schemas.openxmlformats.org/officeDocument/2006/relationships/hyperlink" Target="https://soundcloud.com/cristonautas"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cristonautas.com/" TargetMode="External"/><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hyperlink" Target="http://www.cristonautas.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jpg"/><Relationship Id="rId7" Type="http://schemas.openxmlformats.org/officeDocument/2006/relationships/hyperlink" Target="http://www.cristonautas.com/" TargetMode="Externa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jpg"/><Relationship Id="rId7" Type="http://schemas.openxmlformats.org/officeDocument/2006/relationships/image" Target="../media/image36.pn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hyperlink" Target="http://www.cristonautas.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1.jpe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10" Type="http://schemas.openxmlformats.org/officeDocument/2006/relationships/image" Target="../media/image31.png"/><Relationship Id="rId4" Type="http://schemas.openxmlformats.org/officeDocument/2006/relationships/image" Target="../media/image42.jpg"/><Relationship Id="rId9" Type="http://schemas.openxmlformats.org/officeDocument/2006/relationships/hyperlink" Target="http://www.cristonautas.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jpg"/><Relationship Id="rId7" Type="http://schemas.openxmlformats.org/officeDocument/2006/relationships/image" Target="../media/image36.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hyperlink" Target="http://www.cristonautas.com/" TargetMode="Externa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6.jpg"/><Relationship Id="rId7" Type="http://schemas.openxmlformats.org/officeDocument/2006/relationships/image" Target="../media/image3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hyperlink" Target="http://www.cristonautas.com/" TargetMode="Externa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jpg"/><Relationship Id="rId7" Type="http://schemas.openxmlformats.org/officeDocument/2006/relationships/image" Target="../media/image32.pn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hyperlink" Target="http://www.cristonautas.com/" TargetMode="External"/><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 y="0"/>
            <a:ext cx="12204199" cy="6864862"/>
          </a:xfrm>
          <a:prstGeom prst="rect">
            <a:avLst/>
          </a:prstGeom>
        </p:spPr>
      </p:pic>
      <p:sp>
        <p:nvSpPr>
          <p:cNvPr id="6" name="TextBox 8"/>
          <p:cNvSpPr txBox="1"/>
          <p:nvPr/>
        </p:nvSpPr>
        <p:spPr>
          <a:xfrm rot="5400000">
            <a:off x="8889116" y="2984568"/>
            <a:ext cx="6108017" cy="338554"/>
          </a:xfrm>
          <a:prstGeom prst="rect">
            <a:avLst/>
          </a:prstGeom>
          <a:noFill/>
        </p:spPr>
        <p:txBody>
          <a:bodyPr wrap="square" rtlCol="0">
            <a:spAutoFit/>
          </a:bodyPr>
          <a:lstStyle/>
          <a:p>
            <a:pPr algn="ctr"/>
            <a:r>
              <a:rPr lang="es-CO" sz="800" dirty="0">
                <a:solidFill>
                  <a:schemeClr val="bg2">
                    <a:lumMod val="25000"/>
                  </a:schemeClr>
                </a:solidFill>
              </a:rPr>
              <a:t>Todas las imágenes de los personajes que participan en esta presentación son propiedad de la Fundación Ramón Pané Inc., excepto las imágenes de inicio de esta presentación e iglesias usadas , por lo que nos reservamos el derecho de uso ©</a:t>
            </a:r>
          </a:p>
        </p:txBody>
      </p:sp>
      <p:sp>
        <p:nvSpPr>
          <p:cNvPr id="2" name="Rectángulo redondeado 1"/>
          <p:cNvSpPr/>
          <p:nvPr/>
        </p:nvSpPr>
        <p:spPr>
          <a:xfrm>
            <a:off x="4827029" y="2728180"/>
            <a:ext cx="6665837" cy="255101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7030A0"/>
                </a:solidFill>
                <a:effectLst>
                  <a:outerShdw blurRad="38100" dist="38100" dir="2700000" algn="tl">
                    <a:srgbClr val="000000">
                      <a:alpha val="43137"/>
                    </a:srgbClr>
                  </a:outerShdw>
                </a:effectLst>
                <a:latin typeface="Diavlo Bold" panose="02000000000000000000" pitchFamily="50" charset="0"/>
              </a:rPr>
              <a:t>Lectio Divina desde el valor de:</a:t>
            </a:r>
            <a:endParaRPr lang="es-CO" sz="2800" b="1" dirty="0">
              <a:solidFill>
                <a:srgbClr val="7030A0"/>
              </a:solidFill>
              <a:effectLst>
                <a:outerShdw blurRad="38100" dist="38100" dir="2700000" algn="tl">
                  <a:srgbClr val="000000">
                    <a:alpha val="43137"/>
                  </a:srgbClr>
                </a:outerShdw>
              </a:effectLst>
              <a:latin typeface="Diavlo Bold" panose="02000000000000000000" pitchFamily="50" charset="0"/>
            </a:endParaRPr>
          </a:p>
          <a:p>
            <a:pPr algn="ctr"/>
            <a:r>
              <a:rPr lang="es-CO" sz="4000" b="1" dirty="0">
                <a:solidFill>
                  <a:srgbClr val="0070C0"/>
                </a:solidFill>
                <a:effectLst>
                  <a:outerShdw blurRad="38100" dist="38100" dir="2700000" algn="tl">
                    <a:srgbClr val="000000">
                      <a:alpha val="43137"/>
                    </a:srgbClr>
                  </a:outerShdw>
                </a:effectLst>
                <a:latin typeface="Diavlo Black" panose="02000000000000000000" pitchFamily="50" charset="0"/>
              </a:rPr>
              <a:t>“Enseñar con el ejemplo”</a:t>
            </a:r>
            <a:br>
              <a:rPr lang="en-US" sz="3600" b="1" dirty="0">
                <a:solidFill>
                  <a:srgbClr val="0070C0"/>
                </a:solidFill>
                <a:effectLst>
                  <a:outerShdw blurRad="38100" dist="38100" dir="2700000" algn="tl">
                    <a:srgbClr val="000000">
                      <a:alpha val="43137"/>
                    </a:srgbClr>
                  </a:outerShdw>
                </a:effectLst>
                <a:latin typeface="Comic Sans MS" pitchFamily="66" charset="0"/>
              </a:rPr>
            </a:br>
            <a:r>
              <a:rPr lang="en-US" sz="2800" b="1" dirty="0">
                <a:solidFill>
                  <a:srgbClr val="FF0000"/>
                </a:solidFill>
                <a:effectLst>
                  <a:outerShdw blurRad="38100" dist="38100" dir="2700000" algn="tl">
                    <a:srgbClr val="000000">
                      <a:alpha val="43137"/>
                    </a:srgbClr>
                  </a:outerShdw>
                </a:effectLst>
                <a:latin typeface="Diavlo Black" panose="02000000000000000000" pitchFamily="50" charset="0"/>
              </a:rPr>
              <a:t>Juan 13, 13-15</a:t>
            </a:r>
          </a:p>
          <a:p>
            <a:pPr algn="ctr"/>
            <a:r>
              <a:rPr lang="en-US" sz="2800" b="1" dirty="0">
                <a:solidFill>
                  <a:srgbClr val="008000"/>
                </a:solidFill>
                <a:effectLst>
                  <a:outerShdw blurRad="38100" dist="38100" dir="2700000" algn="tl">
                    <a:srgbClr val="000000">
                      <a:alpha val="43137"/>
                    </a:srgbClr>
                  </a:outerShdw>
                </a:effectLst>
                <a:latin typeface="Diavlo Bold" panose="02000000000000000000" pitchFamily="50" charset="0"/>
              </a:rPr>
              <a:t>Por Francis Margarita Castillo Fonseca</a:t>
            </a:r>
            <a:endParaRPr lang="es-CO" sz="2800" dirty="0">
              <a:solidFill>
                <a:srgbClr val="008000"/>
              </a:solidFill>
              <a:latin typeface="Diavlo Bold" panose="02000000000000000000" pitchFamily="50"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99" y="371475"/>
            <a:ext cx="716152" cy="716152"/>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66" y="1757661"/>
            <a:ext cx="741738" cy="741738"/>
          </a:xfrm>
          <a:prstGeom prst="rect">
            <a:avLst/>
          </a:prstGeom>
        </p:spPr>
      </p:pic>
      <p:pic>
        <p:nvPicPr>
          <p:cNvPr id="18" name="Imagen 17">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899" y="1132303"/>
            <a:ext cx="716152" cy="233589"/>
          </a:xfrm>
          <a:prstGeom prst="rect">
            <a:avLst/>
          </a:prstGeom>
        </p:spPr>
      </p:pic>
      <p:pic>
        <p:nvPicPr>
          <p:cNvPr id="20" name="Imagen 19">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592" y="1390180"/>
            <a:ext cx="717886" cy="252701"/>
          </a:xfrm>
          <a:prstGeom prst="rect">
            <a:avLst/>
          </a:prstGeom>
        </p:spPr>
      </p:pic>
      <p:pic>
        <p:nvPicPr>
          <p:cNvPr id="21" name="Imagen 20">
            <a:hlinkClick r:id="rId9"/>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321" y="2575401"/>
            <a:ext cx="716152" cy="233589"/>
          </a:xfrm>
          <a:prstGeom prst="rect">
            <a:avLst/>
          </a:prstGeom>
        </p:spPr>
      </p:pic>
      <p:pic>
        <p:nvPicPr>
          <p:cNvPr id="22" name="Imagen 21">
            <a:hlinkClick r:id="rId10"/>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404" y="2843728"/>
            <a:ext cx="717886" cy="252701"/>
          </a:xfrm>
          <a:prstGeom prst="rect">
            <a:avLst/>
          </a:prstGeom>
        </p:spPr>
      </p:pic>
      <p:sp>
        <p:nvSpPr>
          <p:cNvPr id="4" name="Rectángulo 3">
            <a:hlinkClick r:id="rId11"/>
          </p:cNvPr>
          <p:cNvSpPr/>
          <p:nvPr/>
        </p:nvSpPr>
        <p:spPr>
          <a:xfrm>
            <a:off x="299745" y="6275917"/>
            <a:ext cx="4097762" cy="523220"/>
          </a:xfrm>
          <a:prstGeom prst="rect">
            <a:avLst/>
          </a:prstGeom>
          <a:noFill/>
        </p:spPr>
        <p:txBody>
          <a:bodyPr wrap="square" lIns="91440" tIns="45720" rIns="91440" bIns="45720">
            <a:spAutoFit/>
          </a:bodyPr>
          <a:lstStyle/>
          <a:p>
            <a:pPr algn="ctr"/>
            <a:r>
              <a:rPr lang="es-E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pic>
        <p:nvPicPr>
          <p:cNvPr id="30" name="Imagen 29">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5200" y="1489701"/>
            <a:ext cx="402634" cy="301584"/>
          </a:xfrm>
          <a:prstGeom prst="rect">
            <a:avLst/>
          </a:prstGeom>
        </p:spPr>
      </p:pic>
      <p:pic>
        <p:nvPicPr>
          <p:cNvPr id="33" name="Imagen 32">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218870">
            <a:off x="3395535" y="3832835"/>
            <a:ext cx="312859" cy="234340"/>
          </a:xfrm>
          <a:prstGeom prst="rect">
            <a:avLst/>
          </a:prstGeom>
        </p:spPr>
      </p:pic>
      <p:pic>
        <p:nvPicPr>
          <p:cNvPr id="15" name="Imagen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4527" y="371475"/>
            <a:ext cx="2471189" cy="21442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9" name="Grupo 18"/>
          <p:cNvGrpSpPr/>
          <p:nvPr/>
        </p:nvGrpSpPr>
        <p:grpSpPr>
          <a:xfrm>
            <a:off x="4827029" y="6075361"/>
            <a:ext cx="6663022" cy="597159"/>
            <a:chOff x="4823670" y="6037636"/>
            <a:chExt cx="6859338" cy="614753"/>
          </a:xfrm>
        </p:grpSpPr>
        <p:pic>
          <p:nvPicPr>
            <p:cNvPr id="17" name="Imagen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3670" y="6037636"/>
              <a:ext cx="6859338" cy="614753"/>
            </a:xfrm>
            <a:prstGeom prst="rect">
              <a:avLst/>
            </a:prstGeom>
          </p:spPr>
        </p:pic>
        <p:grpSp>
          <p:nvGrpSpPr>
            <p:cNvPr id="14" name="Grupo 13"/>
            <p:cNvGrpSpPr/>
            <p:nvPr/>
          </p:nvGrpSpPr>
          <p:grpSpPr>
            <a:xfrm>
              <a:off x="4944333" y="6133647"/>
              <a:ext cx="6608687" cy="427563"/>
              <a:chOff x="5232842" y="4801052"/>
              <a:chExt cx="6183870" cy="392547"/>
            </a:xfrm>
          </p:grpSpPr>
          <p:pic>
            <p:nvPicPr>
              <p:cNvPr id="36" name="Imagen 35">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28558" y="4805909"/>
                <a:ext cx="388154" cy="387690"/>
              </a:xfrm>
              <a:prstGeom prst="rect">
                <a:avLst/>
              </a:prstGeom>
            </p:spPr>
          </p:pic>
          <p:grpSp>
            <p:nvGrpSpPr>
              <p:cNvPr id="13" name="Grupo 12"/>
              <p:cNvGrpSpPr/>
              <p:nvPr/>
            </p:nvGrpSpPr>
            <p:grpSpPr>
              <a:xfrm>
                <a:off x="5232842" y="4801052"/>
                <a:ext cx="5714610" cy="392041"/>
                <a:chOff x="5232842" y="4801052"/>
                <a:chExt cx="5714610" cy="392041"/>
              </a:xfrm>
            </p:grpSpPr>
            <p:pic>
              <p:nvPicPr>
                <p:cNvPr id="5" name="Imagen 4">
                  <a:hlinkClick r:id="rId17"/>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32842" y="4805552"/>
                  <a:ext cx="379949" cy="379949"/>
                </a:xfrm>
                <a:prstGeom prst="rect">
                  <a:avLst/>
                </a:prstGeom>
              </p:spPr>
            </p:pic>
            <p:pic>
              <p:nvPicPr>
                <p:cNvPr id="7" name="Imagen 6">
                  <a:hlinkClick r:id="rId19"/>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21743" y="4801053"/>
                  <a:ext cx="392445" cy="391975"/>
                </a:xfrm>
                <a:prstGeom prst="rect">
                  <a:avLst/>
                </a:prstGeom>
              </p:spPr>
            </p:pic>
            <p:pic>
              <p:nvPicPr>
                <p:cNvPr id="10" name="Imagen 9">
                  <a:hlinkClick r:id="rId21"/>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09514" y="4804766"/>
                  <a:ext cx="380735" cy="380735"/>
                </a:xfrm>
                <a:prstGeom prst="rect">
                  <a:avLst/>
                </a:prstGeom>
              </p:spPr>
            </p:pic>
            <p:pic>
              <p:nvPicPr>
                <p:cNvPr id="24" name="Imagen 2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561071" y="4806647"/>
                  <a:ext cx="386381" cy="386381"/>
                </a:xfrm>
                <a:prstGeom prst="rect">
                  <a:avLst/>
                </a:prstGeom>
              </p:spPr>
            </p:pic>
            <p:pic>
              <p:nvPicPr>
                <p:cNvPr id="26" name="Imagen 25">
                  <a:hlinkClick r:id="rId24"/>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52445" y="4804766"/>
                  <a:ext cx="380735" cy="380735"/>
                </a:xfrm>
                <a:prstGeom prst="rect">
                  <a:avLst/>
                </a:prstGeom>
              </p:spPr>
            </p:pic>
            <p:pic>
              <p:nvPicPr>
                <p:cNvPr id="27" name="Imagen 26">
                  <a:hlinkClick r:id="rId26"/>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55676" y="4803157"/>
                  <a:ext cx="383902" cy="383902"/>
                </a:xfrm>
                <a:prstGeom prst="rect">
                  <a:avLst/>
                </a:prstGeom>
              </p:spPr>
            </p:pic>
            <p:pic>
              <p:nvPicPr>
                <p:cNvPr id="31" name="Imagen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194001" y="4801053"/>
                  <a:ext cx="391830" cy="389871"/>
                </a:xfrm>
                <a:prstGeom prst="rect">
                  <a:avLst/>
                </a:prstGeom>
              </p:spPr>
            </p:pic>
            <p:pic>
              <p:nvPicPr>
                <p:cNvPr id="32" name="Imagen 31">
                  <a:hlinkClick r:id="rId29"/>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82889" y="4804766"/>
                  <a:ext cx="381192" cy="380735"/>
                </a:xfrm>
                <a:prstGeom prst="rect">
                  <a:avLst/>
                </a:prstGeom>
              </p:spPr>
            </p:pic>
            <p:pic>
              <p:nvPicPr>
                <p:cNvPr id="37" name="Imagen 36">
                  <a:hlinkClick r:id="rId31"/>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924995" y="4804766"/>
                  <a:ext cx="381191" cy="380735"/>
                </a:xfrm>
                <a:prstGeom prst="rect">
                  <a:avLst/>
                </a:prstGeom>
              </p:spPr>
            </p:pic>
            <p:pic>
              <p:nvPicPr>
                <p:cNvPr id="38" name="Imagen 37">
                  <a:hlinkClick r:id="rId33"/>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819064" y="4805135"/>
                  <a:ext cx="388357" cy="387893"/>
                </a:xfrm>
                <a:prstGeom prst="rect">
                  <a:avLst/>
                </a:prstGeom>
              </p:spPr>
            </p:pic>
            <p:pic>
              <p:nvPicPr>
                <p:cNvPr id="39" name="Imagen 3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743149" y="4801054"/>
                  <a:ext cx="389614" cy="389148"/>
                </a:xfrm>
                <a:prstGeom prst="rect">
                  <a:avLst/>
                </a:prstGeom>
              </p:spPr>
            </p:pic>
            <p:pic>
              <p:nvPicPr>
                <p:cNvPr id="40" name="Imagen 39">
                  <a:hlinkClick r:id="rId36"/>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268658" y="4801052"/>
                  <a:ext cx="392511" cy="392041"/>
                </a:xfrm>
                <a:prstGeom prst="rect">
                  <a:avLst/>
                </a:prstGeom>
              </p:spPr>
            </p:pic>
            <p:pic>
              <p:nvPicPr>
                <p:cNvPr id="41" name="Imagen 40">
                  <a:hlinkClick r:id="rId38"/>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368698" y="4804766"/>
                  <a:ext cx="380735" cy="380735"/>
                </a:xfrm>
                <a:prstGeom prst="rect">
                  <a:avLst/>
                </a:prstGeom>
              </p:spPr>
            </p:pic>
          </p:grpSp>
        </p:grpSp>
      </p:grpSp>
    </p:spTree>
    <p:extLst>
      <p:ext uri="{BB962C8B-B14F-4D97-AF65-F5344CB8AC3E}">
        <p14:creationId xmlns:p14="http://schemas.microsoft.com/office/powerpoint/2010/main" val="2602808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a:hlinkClick r:id="rId4"/>
          </p:cNvPr>
          <p:cNvSpPr/>
          <p:nvPr/>
        </p:nvSpPr>
        <p:spPr>
          <a:xfrm>
            <a:off x="4606016" y="4730"/>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pic>
        <p:nvPicPr>
          <p:cNvPr id="7" name="Picture 3" descr="img088.jpg"/>
          <p:cNvPicPr>
            <a:picLocks noChangeAspect="1"/>
          </p:cNvPicPr>
          <p:nvPr/>
        </p:nvPicPr>
        <p:blipFill>
          <a:blip r:embed="rId5" cstate="print">
            <a:clrChange>
              <a:clrFrom>
                <a:srgbClr val="EEEEF3"/>
              </a:clrFrom>
              <a:clrTo>
                <a:srgbClr val="EEEEF3">
                  <a:alpha val="0"/>
                </a:srgbClr>
              </a:clrTo>
            </a:clrChange>
          </a:blip>
          <a:srcRect l="20493" r="25993"/>
          <a:stretch>
            <a:fillRect/>
          </a:stretch>
        </p:blipFill>
        <p:spPr>
          <a:xfrm>
            <a:off x="2738495" y="4848625"/>
            <a:ext cx="1510998" cy="3885435"/>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692" y="3979675"/>
            <a:ext cx="3831337" cy="5275509"/>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865" y="4407668"/>
            <a:ext cx="3251456" cy="4477049"/>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5851" y="4469151"/>
            <a:ext cx="2945061" cy="4055155"/>
          </a:xfrm>
          <a:prstGeom prst="rect">
            <a:avLst/>
          </a:prstGeom>
        </p:spPr>
      </p:pic>
      <p:pic>
        <p:nvPicPr>
          <p:cNvPr id="11" name="Imagen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421" y="4697761"/>
            <a:ext cx="2679464" cy="3689445"/>
          </a:xfrm>
          <a:prstGeom prst="rect">
            <a:avLst/>
          </a:prstGeom>
        </p:spPr>
      </p:pic>
      <p:sp>
        <p:nvSpPr>
          <p:cNvPr id="12" name="Rounded Rectangular Callout 11"/>
          <p:cNvSpPr/>
          <p:nvPr/>
        </p:nvSpPr>
        <p:spPr>
          <a:xfrm>
            <a:off x="9446004" y="285439"/>
            <a:ext cx="2481238" cy="2963358"/>
          </a:xfrm>
          <a:prstGeom prst="wedgeRoundRectCallout">
            <a:avLst>
              <a:gd name="adj1" fmla="val -39792"/>
              <a:gd name="adj2" fmla="val 91529"/>
              <a:gd name="adj3" fmla="val 16667"/>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CO" sz="1600" dirty="0">
                <a:ln w="0"/>
                <a:solidFill>
                  <a:srgbClr val="FFFF00"/>
                </a:solidFill>
                <a:effectLst>
                  <a:outerShdw blurRad="38100" dist="38100" dir="2700000" algn="tl">
                    <a:srgbClr val="000000">
                      <a:alpha val="43137"/>
                    </a:srgbClr>
                  </a:outerShdw>
                </a:effectLst>
                <a:latin typeface="Comic Sans MS" pitchFamily="66" charset="0"/>
              </a:rPr>
              <a:t>El Señor en este momento, me ha invitado a que conozca la vida de </a:t>
            </a:r>
            <a:r>
              <a:rPr lang="es-CO" b="1" dirty="0">
                <a:ln w="0"/>
                <a:solidFill>
                  <a:srgbClr val="7030A0"/>
                </a:solidFill>
                <a:effectLst>
                  <a:outerShdw blurRad="38100" dist="38100" dir="2700000" algn="tl">
                    <a:srgbClr val="000000">
                      <a:alpha val="43137"/>
                    </a:srgbClr>
                  </a:outerShdw>
                </a:effectLst>
                <a:latin typeface="Comic Sans MS" pitchFamily="66" charset="0"/>
              </a:rPr>
              <a:t>San Pancracio</a:t>
            </a:r>
            <a:r>
              <a:rPr lang="es-CO" sz="1600" dirty="0">
                <a:ln w="0"/>
                <a:solidFill>
                  <a:srgbClr val="FFFF00"/>
                </a:solidFill>
                <a:effectLst>
                  <a:outerShdw blurRad="38100" dist="38100" dir="2700000" algn="tl">
                    <a:srgbClr val="000000">
                      <a:alpha val="43137"/>
                    </a:srgbClr>
                  </a:outerShdw>
                </a:effectLst>
                <a:latin typeface="Comic Sans MS" pitchFamily="66" charset="0"/>
              </a:rPr>
              <a:t>, un jovencito que nos enseñó a declararnos seguidores de Jesucristo sin miedo, con su propio ejemplo de vida.</a:t>
            </a:r>
            <a:endParaRPr lang="es-ES" sz="1600"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3" name="Rounded Rectangular Callout 11"/>
          <p:cNvSpPr/>
          <p:nvPr/>
        </p:nvSpPr>
        <p:spPr>
          <a:xfrm>
            <a:off x="3247642" y="418781"/>
            <a:ext cx="2725245" cy="1962170"/>
          </a:xfrm>
          <a:prstGeom prst="wedgeRoundRectCallout">
            <a:avLst>
              <a:gd name="adj1" fmla="val -38782"/>
              <a:gd name="adj2" fmla="val 170582"/>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CO" sz="1600" dirty="0">
                <a:ln w="0"/>
                <a:solidFill>
                  <a:srgbClr val="7030A0"/>
                </a:solidFill>
                <a:effectLst>
                  <a:outerShdw blurRad="38100" dist="38100" dir="2700000" algn="tl">
                    <a:srgbClr val="000000">
                      <a:alpha val="43137"/>
                    </a:srgbClr>
                  </a:outerShdw>
                </a:effectLst>
                <a:latin typeface="Comic Sans MS" pitchFamily="66" charset="0"/>
              </a:rPr>
              <a:t>Yo los invito a reflexionar sobre esta Frase: </a:t>
            </a:r>
            <a:r>
              <a:rPr lang="es-CO" sz="1600" b="1" dirty="0">
                <a:ln w="0"/>
                <a:solidFill>
                  <a:srgbClr val="FFFF00"/>
                </a:solidFill>
                <a:effectLst>
                  <a:outerShdw blurRad="38100" dist="38100" dir="2700000" algn="tl">
                    <a:srgbClr val="000000">
                      <a:alpha val="43137"/>
                    </a:srgbClr>
                  </a:outerShdw>
                </a:effectLst>
                <a:latin typeface="Comic Sans MS" pitchFamily="66" charset="0"/>
              </a:rPr>
              <a:t>“Hagan lo mismo que yo hice con ustedes” </a:t>
            </a:r>
            <a:r>
              <a:rPr lang="es-CO" sz="1600" dirty="0">
                <a:ln w="0"/>
                <a:solidFill>
                  <a:srgbClr val="7030A0"/>
                </a:solidFill>
                <a:effectLst>
                  <a:outerShdw blurRad="38100" dist="38100" dir="2700000" algn="tl">
                    <a:srgbClr val="000000">
                      <a:alpha val="43137"/>
                    </a:srgbClr>
                  </a:outerShdw>
                </a:effectLst>
                <a:latin typeface="Comic Sans MS" pitchFamily="66" charset="0"/>
              </a:rPr>
              <a:t>repetir esto, hasta ver cambios en nuestra actitud con los demás.</a:t>
            </a:r>
            <a:endParaRPr lang="es-ES" sz="1600"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4" name="Rounded Rectangular Callout 11"/>
          <p:cNvSpPr/>
          <p:nvPr/>
        </p:nvSpPr>
        <p:spPr>
          <a:xfrm>
            <a:off x="5998130" y="365265"/>
            <a:ext cx="3274733" cy="2081273"/>
          </a:xfrm>
          <a:prstGeom prst="wedgeRoundRectCallout">
            <a:avLst>
              <a:gd name="adj1" fmla="val -7537"/>
              <a:gd name="adj2" fmla="val 126838"/>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a:ln w="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Amigos ésta es una vista especial de </a:t>
            </a:r>
            <a:r>
              <a:rPr lang="es-CO" b="1" dirty="0">
                <a:ln w="0"/>
                <a:solidFill>
                  <a:srgbClr val="00B050"/>
                </a:solidFill>
                <a:effectLst>
                  <a:outerShdw blurRad="38100" dist="38100" dir="2700000" algn="tl">
                    <a:srgbClr val="000000">
                      <a:alpha val="43137"/>
                    </a:srgbClr>
                  </a:outerShdw>
                </a:effectLst>
                <a:latin typeface="Comic Sans MS" panose="030F0702030302020204" pitchFamily="66" charset="0"/>
              </a:rPr>
              <a:t>La Catedral de Granada, </a:t>
            </a:r>
            <a:r>
              <a:rPr lang="es-CO" b="1" dirty="0">
                <a:ln w="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y desde aquí demos paso al 4 paso de la Lectio, </a:t>
            </a:r>
            <a:r>
              <a:rPr lang="es-CO" b="1" dirty="0">
                <a:ln w="0"/>
                <a:solidFill>
                  <a:srgbClr val="00B050"/>
                </a:solidFill>
                <a:effectLst>
                  <a:outerShdw blurRad="38100" dist="38100" dir="2700000" algn="tl">
                    <a:srgbClr val="000000">
                      <a:alpha val="43137"/>
                    </a:srgbClr>
                  </a:outerShdw>
                </a:effectLst>
                <a:latin typeface="Comic Sans MS" panose="030F0702030302020204" pitchFamily="66" charset="0"/>
              </a:rPr>
              <a:t>CONTEMPLACIÓN </a:t>
            </a:r>
            <a:r>
              <a:rPr lang="es-CO" b="1" dirty="0">
                <a:ln w="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¿Cómo interiorizamos el Texto?</a:t>
            </a:r>
            <a:endParaRPr lang="es-ES" b="1" dirty="0">
              <a:ln w="0"/>
              <a:solidFill>
                <a:schemeClr val="accent1">
                  <a:lumMod val="50000"/>
                </a:schemeClr>
              </a:solidFill>
              <a:effectLst>
                <a:outerShdw blurRad="38100" dist="38100" dir="2700000" algn="tl">
                  <a:srgbClr val="000000">
                    <a:alpha val="43137"/>
                  </a:srgbClr>
                </a:outerShdw>
              </a:effectLst>
              <a:latin typeface="Comic Sans MS" pitchFamily="66" charset="0"/>
            </a:endParaRPr>
          </a:p>
        </p:txBody>
      </p:sp>
      <p:sp>
        <p:nvSpPr>
          <p:cNvPr id="15" name="Rounded Rectangular Callout 11"/>
          <p:cNvSpPr/>
          <p:nvPr/>
        </p:nvSpPr>
        <p:spPr>
          <a:xfrm>
            <a:off x="213403" y="358605"/>
            <a:ext cx="3008997" cy="2084662"/>
          </a:xfrm>
          <a:prstGeom prst="wedgeRoundRectCallout">
            <a:avLst>
              <a:gd name="adj1" fmla="val 12098"/>
              <a:gd name="adj2" fmla="val 157452"/>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1600" dirty="0">
                <a:ln w="0"/>
                <a:solidFill>
                  <a:srgbClr val="7030A0"/>
                </a:solidFill>
                <a:effectLst>
                  <a:outerShdw blurRad="38100" dist="38100" dir="2700000" algn="tl">
                    <a:srgbClr val="000000">
                      <a:alpha val="43137"/>
                    </a:srgbClr>
                  </a:outerShdw>
                </a:effectLst>
                <a:latin typeface="Comic Sans MS" pitchFamily="66" charset="0"/>
              </a:rPr>
              <a:t>Amigos los invito a Reflexionar en las palabras de Jesús: </a:t>
            </a:r>
            <a:r>
              <a:rPr lang="es-CO" sz="1600" b="1" dirty="0">
                <a:ln w="0"/>
                <a:solidFill>
                  <a:srgbClr val="FFFF00"/>
                </a:solidFill>
                <a:effectLst>
                  <a:outerShdw blurRad="38100" dist="38100" dir="2700000" algn="tl">
                    <a:srgbClr val="000000">
                      <a:alpha val="43137"/>
                    </a:srgbClr>
                  </a:outerShdw>
                </a:effectLst>
                <a:latin typeface="Comic Sans MS" pitchFamily="66" charset="0"/>
              </a:rPr>
              <a:t>“ustedes deben lavarse los pies unos a otros” </a:t>
            </a:r>
            <a:r>
              <a:rPr lang="es-CO" sz="1600" dirty="0">
                <a:ln w="0"/>
                <a:solidFill>
                  <a:srgbClr val="7030A0"/>
                </a:solidFill>
                <a:effectLst>
                  <a:outerShdw blurRad="38100" dist="38100" dir="2700000" algn="tl">
                    <a:srgbClr val="000000">
                      <a:alpha val="43137"/>
                    </a:srgbClr>
                  </a:outerShdw>
                </a:effectLst>
                <a:latin typeface="Comic Sans MS" pitchFamily="66" charset="0"/>
              </a:rPr>
              <a:t>repetimos esto hasta que cale en el fondo de nuestro corazón.</a:t>
            </a:r>
            <a:endParaRPr lang="es-ES" sz="1600" b="1"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6" name="Rounded Rectangular Callout 11"/>
          <p:cNvSpPr/>
          <p:nvPr/>
        </p:nvSpPr>
        <p:spPr>
          <a:xfrm>
            <a:off x="4290545" y="2653864"/>
            <a:ext cx="2259070" cy="1500440"/>
          </a:xfrm>
          <a:prstGeom prst="wedgeRoundRectCallout">
            <a:avLst>
              <a:gd name="adj1" fmla="val 4814"/>
              <a:gd name="adj2" fmla="val 90796"/>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1400" dirty="0">
                <a:ln w="0"/>
                <a:solidFill>
                  <a:srgbClr val="7030A0"/>
                </a:solidFill>
                <a:effectLst>
                  <a:outerShdw blurRad="38100" dist="38100" dir="2700000" algn="tl">
                    <a:srgbClr val="000000">
                      <a:alpha val="43137"/>
                    </a:srgbClr>
                  </a:outerShdw>
                </a:effectLst>
                <a:latin typeface="Comic Sans MS" pitchFamily="66" charset="0"/>
              </a:rPr>
              <a:t>Que sepamos como San Pancracio, </a:t>
            </a:r>
            <a:r>
              <a:rPr lang="es-CO" sz="1400" b="1" dirty="0">
                <a:ln w="0"/>
                <a:solidFill>
                  <a:srgbClr val="FF0000"/>
                </a:solidFill>
                <a:effectLst>
                  <a:outerShdw blurRad="38100" dist="38100" dir="2700000" algn="tl">
                    <a:srgbClr val="000000">
                      <a:alpha val="43137"/>
                    </a:srgbClr>
                  </a:outerShdw>
                </a:effectLst>
                <a:latin typeface="Comic Sans MS" pitchFamily="66" charset="0"/>
              </a:rPr>
              <a:t>predicar con nuestro ejemplo</a:t>
            </a:r>
            <a:r>
              <a:rPr lang="es-CO" sz="1400" dirty="0">
                <a:ln w="0"/>
                <a:solidFill>
                  <a:srgbClr val="7030A0"/>
                </a:solidFill>
                <a:effectLst>
                  <a:outerShdw blurRad="38100" dist="38100" dir="2700000" algn="tl">
                    <a:srgbClr val="000000">
                      <a:alpha val="43137"/>
                    </a:srgbClr>
                  </a:outerShdw>
                </a:effectLst>
                <a:latin typeface="Comic Sans MS" pitchFamily="66" charset="0"/>
              </a:rPr>
              <a:t>, para ayudar a los demás.</a:t>
            </a:r>
            <a:endParaRPr lang="es-ES" sz="1200" b="1" dirty="0">
              <a:ln w="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4006132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ular Callout 11"/>
          <p:cNvSpPr/>
          <p:nvPr/>
        </p:nvSpPr>
        <p:spPr>
          <a:xfrm>
            <a:off x="6736837" y="249778"/>
            <a:ext cx="4264547" cy="1963583"/>
          </a:xfrm>
          <a:prstGeom prst="wedgeRoundRectCallout">
            <a:avLst>
              <a:gd name="adj1" fmla="val -39444"/>
              <a:gd name="adj2" fmla="val 199554"/>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CO" sz="1600" b="1" dirty="0">
                <a:solidFill>
                  <a:srgbClr val="7030A0"/>
                </a:solidFill>
                <a:effectLst>
                  <a:outerShdw blurRad="38100" dist="38100" dir="2700000" algn="tl">
                    <a:srgbClr val="000000">
                      <a:alpha val="43137"/>
                    </a:srgbClr>
                  </a:outerShdw>
                </a:effectLst>
                <a:latin typeface="Comic Sans MS" pitchFamily="66" charset="0"/>
              </a:rPr>
              <a:t>Propongo esta acción concreta que demuestre nuestro cambio a partir de la lectura orando de este texto bíblico. </a:t>
            </a:r>
            <a:r>
              <a:rPr lang="es-CO" sz="1600" b="1" dirty="0">
                <a:solidFill>
                  <a:srgbClr val="FFFF00"/>
                </a:solidFill>
                <a:effectLst>
                  <a:outerShdw blurRad="38100" dist="38100" dir="2700000" algn="tl">
                    <a:srgbClr val="000000">
                      <a:alpha val="43137"/>
                    </a:srgbClr>
                  </a:outerShdw>
                </a:effectLst>
                <a:latin typeface="Comic Sans MS" pitchFamily="66" charset="0"/>
              </a:rPr>
              <a:t>“Hacer algún quehacer que en mi casa no hago y que debería de hacerlo”</a:t>
            </a:r>
            <a:endParaRPr lang="es-ES" sz="1200" b="1" dirty="0">
              <a:solidFill>
                <a:srgbClr val="FFFF00"/>
              </a:solidFill>
              <a:effectLst>
                <a:outerShdw blurRad="38100" dist="38100" dir="2700000" algn="tl">
                  <a:srgbClr val="000000">
                    <a:alpha val="43137"/>
                  </a:srgbClr>
                </a:outerShdw>
              </a:effectLst>
              <a:latin typeface="Comic Sans MS" pitchFamily="66" charset="0"/>
            </a:endParaRPr>
          </a:p>
        </p:txBody>
      </p:sp>
      <p:sp>
        <p:nvSpPr>
          <p:cNvPr id="7" name="Rounded Rectangular Callout 11"/>
          <p:cNvSpPr/>
          <p:nvPr/>
        </p:nvSpPr>
        <p:spPr>
          <a:xfrm>
            <a:off x="3909270" y="249778"/>
            <a:ext cx="2560828" cy="1302700"/>
          </a:xfrm>
          <a:prstGeom prst="wedgeRoundRectCallout">
            <a:avLst>
              <a:gd name="adj1" fmla="val 36221"/>
              <a:gd name="adj2" fmla="val 364397"/>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just"/>
            <a:r>
              <a:rPr lang="es-CO" sz="1200" b="1" dirty="0">
                <a:ln w="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Bueno muchachos y </a:t>
            </a:r>
            <a:r>
              <a:rPr lang="es-ES" sz="1200" b="1" dirty="0">
                <a:solidFill>
                  <a:schemeClr val="accent6">
                    <a:lumMod val="50000"/>
                  </a:schemeClr>
                </a:solidFill>
                <a:effectLst>
                  <a:outerShdw blurRad="38100" dist="38100" dir="2700000" algn="tl">
                    <a:srgbClr val="000000">
                      <a:alpha val="43137"/>
                    </a:srgbClr>
                  </a:outerShdw>
                </a:effectLst>
                <a:latin typeface="Comic Sans MS" pitchFamily="66" charset="0"/>
              </a:rPr>
              <a:t>para el Quinto paso, </a:t>
            </a:r>
            <a:r>
              <a:rPr lang="es-ES" sz="1400" b="1" dirty="0">
                <a:solidFill>
                  <a:srgbClr val="7030A0"/>
                </a:solidFill>
                <a:effectLst>
                  <a:outerShdw blurRad="38100" dist="38100" dir="2700000" algn="tl">
                    <a:srgbClr val="000000">
                      <a:alpha val="43137"/>
                    </a:srgbClr>
                  </a:outerShdw>
                </a:effectLst>
                <a:latin typeface="Comic Sans MS" pitchFamily="66" charset="0"/>
              </a:rPr>
              <a:t>La Acción, ¿A qué nos comprometemos?</a:t>
            </a:r>
            <a:endParaRPr lang="en-US" sz="1400" b="1" dirty="0">
              <a:solidFill>
                <a:srgbClr val="7030A0"/>
              </a:solidFill>
              <a:effectLst>
                <a:outerShdw blurRad="38100" dist="38100" dir="2700000" algn="tl">
                  <a:srgbClr val="000000">
                    <a:alpha val="43137"/>
                  </a:srgbClr>
                </a:outerShdw>
              </a:effectLst>
              <a:latin typeface="Comic Sans MS" pitchFamily="66" charset="0"/>
            </a:endParaRPr>
          </a:p>
          <a:p>
            <a:pPr algn="just"/>
            <a:endParaRPr lang="es-ES" sz="1200" dirty="0">
              <a:ln w="0"/>
              <a:solidFill>
                <a:srgbClr val="7030A0"/>
              </a:solidFill>
              <a:effectLst>
                <a:outerShdw blurRad="38100" dist="38100" dir="2700000" algn="tl">
                  <a:srgbClr val="000000">
                    <a:alpha val="43137"/>
                  </a:srgbClr>
                </a:outerShdw>
              </a:effectLst>
              <a:latin typeface="Comic Sans MS" pitchFamily="66" charset="0"/>
            </a:endParaRPr>
          </a:p>
        </p:txBody>
      </p:sp>
      <p:sp>
        <p:nvSpPr>
          <p:cNvPr id="8" name="Rounded Rectangular Callout 11"/>
          <p:cNvSpPr/>
          <p:nvPr/>
        </p:nvSpPr>
        <p:spPr>
          <a:xfrm>
            <a:off x="9110445" y="2332139"/>
            <a:ext cx="2881500" cy="1982249"/>
          </a:xfrm>
          <a:prstGeom prst="wedgeRoundRectCallout">
            <a:avLst>
              <a:gd name="adj1" fmla="val -48423"/>
              <a:gd name="adj2" fmla="val 110851"/>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dirty="0">
                <a:ln w="0"/>
                <a:solidFill>
                  <a:srgbClr val="002060"/>
                </a:solidFill>
                <a:effectLst>
                  <a:outerShdw blurRad="38100" dist="38100" dir="2700000" algn="tl">
                    <a:srgbClr val="000000">
                      <a:alpha val="43137"/>
                    </a:srgbClr>
                  </a:outerShdw>
                </a:effectLst>
                <a:latin typeface="Comic Sans MS" panose="030F0702030302020204" pitchFamily="66" charset="0"/>
              </a:rPr>
              <a:t>Esta es una de las Catedrales mas nuevas y modernas de Managua y es la </a:t>
            </a:r>
            <a:r>
              <a:rPr lang="es-CO" sz="1600" b="1" dirty="0">
                <a:ln w="0"/>
                <a:solidFill>
                  <a:srgbClr val="FFC000"/>
                </a:solidFill>
                <a:effectLst>
                  <a:outerShdw blurRad="38100" dist="38100" dir="2700000" algn="tl">
                    <a:srgbClr val="000000">
                      <a:alpha val="43137"/>
                    </a:srgbClr>
                  </a:outerShdw>
                </a:effectLst>
                <a:latin typeface="Comic Sans MS" panose="030F0702030302020204" pitchFamily="66" charset="0"/>
              </a:rPr>
              <a:t>Catedral  Metropolitana, </a:t>
            </a:r>
            <a:r>
              <a:rPr lang="es-CO" sz="1400" dirty="0">
                <a:ln w="0"/>
                <a:solidFill>
                  <a:srgbClr val="002060"/>
                </a:solidFill>
                <a:effectLst>
                  <a:outerShdw blurRad="38100" dist="38100" dir="2700000" algn="tl">
                    <a:srgbClr val="000000">
                      <a:alpha val="43137"/>
                    </a:srgbClr>
                  </a:outerShdw>
                </a:effectLst>
                <a:latin typeface="Comic Sans MS" panose="030F0702030302020204" pitchFamily="66" charset="0"/>
              </a:rPr>
              <a:t>chicos realmente es hermosa en su diseño tan por dentro como por fuera.</a:t>
            </a:r>
            <a:endParaRPr lang="es-ES" sz="1200" dirty="0">
              <a:ln w="0"/>
              <a:solidFill>
                <a:srgbClr val="002060"/>
              </a:solidFill>
              <a:effectLst>
                <a:outerShdw blurRad="38100" dist="38100" dir="2700000" algn="tl">
                  <a:srgbClr val="000000">
                    <a:alpha val="43137"/>
                  </a:srgbClr>
                </a:outerShdw>
              </a:effectLst>
              <a:latin typeface="Comic Sans MS" pitchFamily="66" charset="0"/>
            </a:endParaRPr>
          </a:p>
        </p:txBody>
      </p:sp>
      <p:sp>
        <p:nvSpPr>
          <p:cNvPr id="9" name="Rounded Rectangular Callout 11"/>
          <p:cNvSpPr/>
          <p:nvPr/>
        </p:nvSpPr>
        <p:spPr>
          <a:xfrm>
            <a:off x="148362" y="188216"/>
            <a:ext cx="2625754" cy="2504650"/>
          </a:xfrm>
          <a:prstGeom prst="wedgeRoundRectCallout">
            <a:avLst>
              <a:gd name="adj1" fmla="val 34878"/>
              <a:gd name="adj2" fmla="val 138075"/>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dirty="0">
                <a:ln w="0"/>
                <a:solidFill>
                  <a:srgbClr val="7030A0"/>
                </a:solidFill>
                <a:effectLst>
                  <a:outerShdw blurRad="38100" dist="38100" dir="2700000" algn="tl">
                    <a:srgbClr val="000000">
                      <a:alpha val="43137"/>
                    </a:srgbClr>
                  </a:outerShdw>
                </a:effectLst>
                <a:latin typeface="Comic Sans MS" pitchFamily="66" charset="0"/>
              </a:rPr>
              <a:t>Yo Propongo dos mas:</a:t>
            </a:r>
          </a:p>
          <a:p>
            <a:pPr algn="ctr"/>
            <a:r>
              <a:rPr lang="es-ES" sz="1600" b="1" dirty="0">
                <a:ln w="0"/>
                <a:solidFill>
                  <a:srgbClr val="FFFF00"/>
                </a:solidFill>
                <a:effectLst>
                  <a:outerShdw blurRad="38100" dist="38100" dir="2700000" algn="tl">
                    <a:srgbClr val="000000">
                      <a:alpha val="43137"/>
                    </a:srgbClr>
                  </a:outerShdw>
                </a:effectLst>
                <a:latin typeface="Comic Sans MS" pitchFamily="66" charset="0"/>
              </a:rPr>
              <a:t>2. </a:t>
            </a:r>
            <a:r>
              <a:rPr lang="es-CO" sz="1600" b="1" dirty="0">
                <a:ln w="0"/>
                <a:solidFill>
                  <a:srgbClr val="FFFF00"/>
                </a:solidFill>
                <a:effectLst>
                  <a:outerShdw blurRad="38100" dist="38100" dir="2700000" algn="tl">
                    <a:srgbClr val="000000">
                      <a:alpha val="43137"/>
                    </a:srgbClr>
                  </a:outerShdw>
                </a:effectLst>
                <a:latin typeface="Comic Sans MS" pitchFamily="66" charset="0"/>
              </a:rPr>
              <a:t>Buscar cuál es mi talento y ponerlo al servicio de la Iglesia. </a:t>
            </a:r>
          </a:p>
          <a:p>
            <a:pPr algn="ctr"/>
            <a:r>
              <a:rPr lang="es-CO" sz="1600" b="1" dirty="0">
                <a:ln w="0"/>
                <a:solidFill>
                  <a:srgbClr val="FFFF00"/>
                </a:solidFill>
                <a:effectLst>
                  <a:outerShdw blurRad="38100" dist="38100" dir="2700000" algn="tl">
                    <a:srgbClr val="000000">
                      <a:alpha val="43137"/>
                    </a:srgbClr>
                  </a:outerShdw>
                </a:effectLst>
                <a:latin typeface="Comic Sans MS" pitchFamily="66" charset="0"/>
              </a:rPr>
              <a:t>2. ¿Cómo hago creíble el mensaje con mi ejemplo? </a:t>
            </a:r>
            <a:endParaRPr lang="es-ES" sz="1600" b="1"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0" name="Rounded Rectangular Callout 11"/>
          <p:cNvSpPr/>
          <p:nvPr/>
        </p:nvSpPr>
        <p:spPr>
          <a:xfrm>
            <a:off x="2922478" y="1875796"/>
            <a:ext cx="2402021" cy="1454523"/>
          </a:xfrm>
          <a:prstGeom prst="wedgeRoundRectCallout">
            <a:avLst>
              <a:gd name="adj1" fmla="val 32399"/>
              <a:gd name="adj2" fmla="val 205072"/>
              <a:gd name="adj3" fmla="val 16667"/>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just"/>
            <a:r>
              <a:rPr lang="es-CO" sz="1400" dirty="0">
                <a:ln w="0"/>
                <a:solidFill>
                  <a:srgbClr val="7030A0"/>
                </a:solidFill>
                <a:effectLst>
                  <a:outerShdw blurRad="38100" dist="38100" dir="2700000" algn="tl">
                    <a:srgbClr val="000000">
                      <a:alpha val="43137"/>
                    </a:srgbClr>
                  </a:outerShdw>
                </a:effectLst>
                <a:latin typeface="Comic Sans MS" panose="030F0702030302020204" pitchFamily="66" charset="0"/>
              </a:rPr>
              <a:t>Este paso es el </a:t>
            </a:r>
            <a:r>
              <a:rPr lang="es-CO" dirty="0">
                <a:ln w="0"/>
                <a:solidFill>
                  <a:srgbClr val="C00000"/>
                </a:solidFill>
                <a:effectLst>
                  <a:outerShdw blurRad="38100" dist="38100" dir="2700000" algn="tl">
                    <a:srgbClr val="000000">
                      <a:alpha val="43137"/>
                    </a:srgbClr>
                  </a:outerShdw>
                </a:effectLst>
                <a:latin typeface="Comic Sans MS" panose="030F0702030302020204" pitchFamily="66" charset="0"/>
              </a:rPr>
              <a:t>desafío</a:t>
            </a:r>
            <a:r>
              <a:rPr lang="es-CO" sz="1400" dirty="0">
                <a:ln w="0"/>
                <a:solidFill>
                  <a:srgbClr val="7030A0"/>
                </a:solidFill>
                <a:effectLst>
                  <a:outerShdw blurRad="38100" dist="38100" dir="2700000" algn="tl">
                    <a:srgbClr val="000000">
                      <a:alpha val="43137"/>
                    </a:srgbClr>
                  </a:outerShdw>
                </a:effectLst>
                <a:latin typeface="Comic Sans MS" panose="030F0702030302020204" pitchFamily="66" charset="0"/>
              </a:rPr>
              <a:t> de llevar la Palabra de Dios a la vida.</a:t>
            </a:r>
            <a:endParaRPr lang="es-ES" sz="1200" dirty="0">
              <a:ln w="0"/>
              <a:solidFill>
                <a:srgbClr val="FF0000"/>
              </a:solidFill>
              <a:effectLst>
                <a:outerShdw blurRad="38100" dist="38100" dir="2700000" algn="tl">
                  <a:srgbClr val="000000">
                    <a:alpha val="43137"/>
                  </a:srgbClr>
                </a:outerShdw>
              </a:effectLst>
              <a:latin typeface="Comic Sans MS" pitchFamily="66"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015" y="5508878"/>
            <a:ext cx="874859" cy="1204625"/>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917" y="5623396"/>
            <a:ext cx="896631" cy="1234604"/>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7162" y="5623396"/>
            <a:ext cx="896631" cy="1234604"/>
          </a:xfrm>
          <a:prstGeom prst="rect">
            <a:avLst/>
          </a:prstGeom>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0349" y="5100954"/>
            <a:ext cx="403794" cy="555998"/>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99264">
            <a:off x="6984016" y="5181619"/>
            <a:ext cx="528130" cy="727202"/>
          </a:xfrm>
          <a:prstGeom prst="rect">
            <a:avLst/>
          </a:prstGeom>
        </p:spPr>
      </p:pic>
      <p:sp>
        <p:nvSpPr>
          <p:cNvPr id="17" name="Rectángulo 16">
            <a:hlinkClick r:id="rId9"/>
          </p:cNvPr>
          <p:cNvSpPr/>
          <p:nvPr/>
        </p:nvSpPr>
        <p:spPr>
          <a:xfrm>
            <a:off x="148362" y="6313393"/>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Tree>
    <p:extLst>
      <p:ext uri="{BB962C8B-B14F-4D97-AF65-F5344CB8AC3E}">
        <p14:creationId xmlns:p14="http://schemas.microsoft.com/office/powerpoint/2010/main" val="40976298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ular Callout 5"/>
          <p:cNvSpPr/>
          <p:nvPr/>
        </p:nvSpPr>
        <p:spPr>
          <a:xfrm>
            <a:off x="9525644" y="2666970"/>
            <a:ext cx="2464827" cy="2057400"/>
          </a:xfrm>
          <a:prstGeom prst="wedgeRoundRectCallout">
            <a:avLst>
              <a:gd name="adj1" fmla="val -79786"/>
              <a:gd name="adj2" fmla="val 63102"/>
              <a:gd name="adj3" fmla="val 16667"/>
            </a:avLst>
          </a:prstGeom>
          <a:solidFill>
            <a:srgbClr val="92D05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7030A0"/>
                </a:solidFill>
                <a:latin typeface="Comic Sans MS" pitchFamily="66" charset="0"/>
              </a:rPr>
              <a:t>Además puedes ir a nuestras </a:t>
            </a:r>
            <a:r>
              <a:rPr lang="es-ES" sz="1600" b="1" dirty="0">
                <a:solidFill>
                  <a:srgbClr val="FFFF00"/>
                </a:solidFill>
                <a:effectLst>
                  <a:outerShdw blurRad="38100" dist="38100" dir="2700000" algn="tl">
                    <a:srgbClr val="000000">
                      <a:alpha val="43137"/>
                    </a:srgbClr>
                  </a:outerShdw>
                </a:effectLst>
                <a:latin typeface="Comic Sans MS" pitchFamily="66" charset="0"/>
              </a:rPr>
              <a:t>redes sociales</a:t>
            </a:r>
            <a:r>
              <a:rPr lang="es-ES" sz="1600" b="1" dirty="0">
                <a:solidFill>
                  <a:srgbClr val="7030A0"/>
                </a:solidFill>
                <a:latin typeface="Comic Sans MS" pitchFamily="66" charset="0"/>
              </a:rPr>
              <a:t> y desde allí seguir la conversación sobre este gran valor: </a:t>
            </a:r>
            <a:r>
              <a:rPr lang="es-ES" sz="1600" b="1" dirty="0">
                <a:solidFill>
                  <a:srgbClr val="FFFF00"/>
                </a:solidFill>
                <a:effectLst>
                  <a:outerShdw blurRad="38100" dist="38100" dir="2700000" algn="tl">
                    <a:srgbClr val="000000">
                      <a:alpha val="43137"/>
                    </a:srgbClr>
                  </a:outerShdw>
                </a:effectLst>
                <a:latin typeface="Comic Sans MS" pitchFamily="66" charset="0"/>
              </a:rPr>
              <a:t>“Enseñar con el ejemplo” </a:t>
            </a:r>
            <a:endParaRPr lang="en-US" sz="1600" b="1" dirty="0">
              <a:solidFill>
                <a:srgbClr val="FFFF00"/>
              </a:solidFill>
              <a:effectLst>
                <a:outerShdw blurRad="38100" dist="38100" dir="2700000" algn="tl">
                  <a:srgbClr val="000000">
                    <a:alpha val="43137"/>
                  </a:srgbClr>
                </a:outerShdw>
              </a:effectLst>
              <a:latin typeface="Comic Sans MS" pitchFamily="66" charset="0"/>
            </a:endParaRPr>
          </a:p>
        </p:txBody>
      </p:sp>
      <p:sp>
        <p:nvSpPr>
          <p:cNvPr id="5" name="Rounded Rectangular Callout 6"/>
          <p:cNvSpPr/>
          <p:nvPr/>
        </p:nvSpPr>
        <p:spPr>
          <a:xfrm>
            <a:off x="235073" y="2512465"/>
            <a:ext cx="2653405" cy="2341545"/>
          </a:xfrm>
          <a:prstGeom prst="wedgeRoundRectCallout">
            <a:avLst>
              <a:gd name="adj1" fmla="val 133065"/>
              <a:gd name="adj2" fmla="val 40951"/>
              <a:gd name="adj3" fmla="val 16667"/>
            </a:avLst>
          </a:prstGeom>
          <a:solidFill>
            <a:srgbClr val="FFFF00">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02060"/>
                </a:solidFill>
                <a:latin typeface="Comic Sans MS" pitchFamily="66" charset="0"/>
              </a:rPr>
              <a:t>No olvides que tu puedes hacer tu propia </a:t>
            </a:r>
            <a:r>
              <a:rPr lang="es-ES" b="1" dirty="0">
                <a:solidFill>
                  <a:srgbClr val="7030A0"/>
                </a:solidFill>
                <a:effectLst>
                  <a:outerShdw blurRad="38100" dist="38100" dir="2700000" algn="tl">
                    <a:srgbClr val="000000">
                      <a:alpha val="43137"/>
                    </a:srgbClr>
                  </a:outerShdw>
                </a:effectLst>
                <a:latin typeface="Comic Sans MS" pitchFamily="66" charset="0"/>
              </a:rPr>
              <a:t>Lectio Divina con este valor</a:t>
            </a:r>
            <a:r>
              <a:rPr lang="es-ES" sz="1600" b="1" dirty="0">
                <a:solidFill>
                  <a:srgbClr val="002060"/>
                </a:solidFill>
                <a:latin typeface="Comic Sans MS" pitchFamily="66" charset="0"/>
              </a:rPr>
              <a:t>, el texto lo escoges tú. Sigue a “Jesucristo”, desde la Biblia y su palabra.</a:t>
            </a:r>
            <a:endParaRPr lang="en-US" sz="1600" b="1" dirty="0">
              <a:solidFill>
                <a:srgbClr val="002060"/>
              </a:solidFill>
              <a:latin typeface="Comic Sans MS" pitchFamily="66" charset="0"/>
            </a:endParaRPr>
          </a:p>
        </p:txBody>
      </p:sp>
      <p:sp>
        <p:nvSpPr>
          <p:cNvPr id="6" name="Rounded Rectangular Callout 7"/>
          <p:cNvSpPr/>
          <p:nvPr/>
        </p:nvSpPr>
        <p:spPr>
          <a:xfrm>
            <a:off x="142989" y="170915"/>
            <a:ext cx="2438400" cy="2301666"/>
          </a:xfrm>
          <a:prstGeom prst="wedgeRoundRectCallout">
            <a:avLst>
              <a:gd name="adj1" fmla="val 197471"/>
              <a:gd name="adj2" fmla="val 124942"/>
              <a:gd name="adj3" fmla="val 16667"/>
            </a:avLst>
          </a:prstGeom>
          <a:solidFill>
            <a:schemeClr val="tx2">
              <a:lumMod val="60000"/>
              <a:lumOff val="40000"/>
              <a:alpha val="80000"/>
            </a:schemeClr>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00"/>
                </a:solidFill>
                <a:effectLst>
                  <a:outerShdw blurRad="38100" dist="38100" dir="2700000" algn="tl">
                    <a:srgbClr val="000000">
                      <a:alpha val="43137"/>
                    </a:srgbClr>
                  </a:outerShdw>
                </a:effectLst>
                <a:latin typeface="Comic Sans MS" pitchFamily="66" charset="0"/>
              </a:rPr>
              <a:t>Amigos, que hermoso ha sido aprender desde la Palabra de Dios y con Ustedes y nuestro gran amigo </a:t>
            </a:r>
            <a:r>
              <a:rPr lang="es-ES" sz="1600" b="1" dirty="0">
                <a:solidFill>
                  <a:srgbClr val="002060"/>
                </a:solidFill>
                <a:effectLst>
                  <a:outerShdw blurRad="38100" dist="38100" dir="2700000" algn="tl">
                    <a:srgbClr val="000000">
                      <a:alpha val="43137"/>
                    </a:srgbClr>
                  </a:outerShdw>
                </a:effectLst>
                <a:latin typeface="Comic Sans MS" pitchFamily="66" charset="0"/>
              </a:rPr>
              <a:t>Jesucristo, sobre “Enseñar con el Ejemplo”</a:t>
            </a:r>
            <a:endParaRPr lang="en-US" sz="1600"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7" name="Oval Callout 10"/>
          <p:cNvSpPr/>
          <p:nvPr/>
        </p:nvSpPr>
        <p:spPr>
          <a:xfrm>
            <a:off x="3593419" y="43318"/>
            <a:ext cx="4912104" cy="3210137"/>
          </a:xfrm>
          <a:prstGeom prst="wedgeEllipseCallout">
            <a:avLst>
              <a:gd name="adj1" fmla="val 29437"/>
              <a:gd name="adj2" fmla="val 80444"/>
            </a:avLst>
          </a:prstGeom>
          <a:solidFill>
            <a:schemeClr val="bg1">
              <a:alpha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70C0"/>
                </a:solidFill>
                <a:latin typeface="Comic Sans MS" pitchFamily="66" charset="0"/>
              </a:rPr>
              <a:t>Nos vemos Amig@s, esperamos les haya gustado esta experiencia Llamada Lectio Divina en Valores y juntos sigamos “</a:t>
            </a:r>
            <a:r>
              <a:rPr lang="es-ES" b="1" dirty="0">
                <a:solidFill>
                  <a:srgbClr val="002060"/>
                </a:solidFill>
                <a:effectLst>
                  <a:outerShdw blurRad="38100" dist="38100" dir="2700000" algn="tl">
                    <a:srgbClr val="000000">
                      <a:alpha val="43137"/>
                    </a:srgbClr>
                  </a:outerShdw>
                </a:effectLst>
                <a:latin typeface="Comic Sans MS" pitchFamily="66" charset="0"/>
              </a:rPr>
              <a:t>construyendo nuestra iglesia, nuestra familia, nuestros amigos” </a:t>
            </a:r>
            <a:r>
              <a:rPr lang="es-ES" b="1" dirty="0">
                <a:solidFill>
                  <a:srgbClr val="0070C0"/>
                </a:solidFill>
                <a:latin typeface="Comic Sans MS" pitchFamily="66" charset="0"/>
              </a:rPr>
              <a:t>con estos  valores tan importantes.</a:t>
            </a:r>
          </a:p>
          <a:p>
            <a:pPr algn="ctr"/>
            <a:r>
              <a:rPr lang="es-ES" b="1" dirty="0" err="1">
                <a:solidFill>
                  <a:srgbClr val="0070C0"/>
                </a:solidFill>
                <a:latin typeface="Comic Sans MS" pitchFamily="66" charset="0"/>
              </a:rPr>
              <a:t>bye</a:t>
            </a:r>
            <a:r>
              <a:rPr lang="es-ES" b="1" dirty="0">
                <a:solidFill>
                  <a:srgbClr val="0070C0"/>
                </a:solidFill>
                <a:latin typeface="Comic Sans MS" pitchFamily="66" charset="0"/>
              </a:rPr>
              <a:t>!!!</a:t>
            </a:r>
            <a:endParaRPr lang="en-US" sz="2000" b="1" dirty="0">
              <a:solidFill>
                <a:srgbClr val="0070C0"/>
              </a:solidFill>
              <a:latin typeface="Comic Sans MS" pitchFamily="66" charset="0"/>
            </a:endParaRPr>
          </a:p>
        </p:txBody>
      </p:sp>
      <p:sp>
        <p:nvSpPr>
          <p:cNvPr id="8" name="Rounded Rectangular Callout 8"/>
          <p:cNvSpPr/>
          <p:nvPr/>
        </p:nvSpPr>
        <p:spPr>
          <a:xfrm>
            <a:off x="8554340" y="100668"/>
            <a:ext cx="3404865" cy="2309484"/>
          </a:xfrm>
          <a:prstGeom prst="wedgeRoundRectCallout">
            <a:avLst>
              <a:gd name="adj1" fmla="val -88723"/>
              <a:gd name="adj2" fmla="val 122541"/>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s-ES" sz="1600" b="1" dirty="0">
                <a:solidFill>
                  <a:srgbClr val="FFFF00"/>
                </a:solidFill>
                <a:effectLst>
                  <a:outerShdw blurRad="38100" dist="38100" dir="2700000" algn="tl">
                    <a:srgbClr val="000000">
                      <a:alpha val="43137"/>
                    </a:srgbClr>
                  </a:outerShdw>
                </a:effectLst>
                <a:latin typeface="Comic Sans MS" pitchFamily="66" charset="0"/>
              </a:rPr>
              <a:t>Finalizamos esta experiencia en el interior de la Catedral Metropolitana, queremos invitarte que vayas a:</a:t>
            </a:r>
          </a:p>
          <a:p>
            <a:pPr algn="ctr"/>
            <a:r>
              <a:rPr lang="es-ES" sz="1600" b="1" dirty="0">
                <a:solidFill>
                  <a:srgbClr val="002060"/>
                </a:solidFill>
                <a:effectLst>
                  <a:outerShdw blurRad="38100" dist="38100" dir="2700000" algn="tl">
                    <a:srgbClr val="000000">
                      <a:alpha val="43137"/>
                    </a:srgbClr>
                  </a:outerShdw>
                </a:effectLst>
                <a:latin typeface="Comic Sans MS" pitchFamily="66" charset="0"/>
              </a:rPr>
              <a:t>www.cristonautas.com</a:t>
            </a:r>
          </a:p>
          <a:p>
            <a:pPr algn="ctr"/>
            <a:r>
              <a:rPr lang="es-ES" sz="1600" b="1" dirty="0">
                <a:solidFill>
                  <a:srgbClr val="FFFF00"/>
                </a:solidFill>
                <a:effectLst>
                  <a:outerShdw blurRad="38100" dist="38100" dir="2700000" algn="tl">
                    <a:srgbClr val="000000">
                      <a:alpha val="43137"/>
                    </a:srgbClr>
                  </a:outerShdw>
                </a:effectLst>
                <a:latin typeface="Comic Sans MS" pitchFamily="66" charset="0"/>
              </a:rPr>
              <a:t> donde puedes conocer mas acerca de nuestros proyectos.</a:t>
            </a:r>
            <a:endParaRPr lang="en-US" sz="1600" b="1"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660" y="3949556"/>
            <a:ext cx="1969016" cy="2711211"/>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797" y="4165154"/>
            <a:ext cx="1738818" cy="2394243"/>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6555" y="3960334"/>
            <a:ext cx="975727" cy="1343513"/>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1359" y="4073204"/>
            <a:ext cx="1770862" cy="2438363"/>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7424" y="4945346"/>
            <a:ext cx="2376198" cy="1725714"/>
          </a:xfrm>
          <a:prstGeom prst="rect">
            <a:avLst/>
          </a:prstGeom>
        </p:spPr>
      </p:pic>
      <p:grpSp>
        <p:nvGrpSpPr>
          <p:cNvPr id="46" name="Grupo 45"/>
          <p:cNvGrpSpPr/>
          <p:nvPr/>
        </p:nvGrpSpPr>
        <p:grpSpPr>
          <a:xfrm>
            <a:off x="1816554" y="5362276"/>
            <a:ext cx="6158240" cy="366851"/>
            <a:chOff x="3939158" y="6426783"/>
            <a:chExt cx="6158240" cy="366851"/>
          </a:xfrm>
        </p:grpSpPr>
        <p:pic>
          <p:nvPicPr>
            <p:cNvPr id="32" name="Imagen 31">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9158" y="6430674"/>
              <a:ext cx="354862" cy="354862"/>
            </a:xfrm>
            <a:prstGeom prst="rect">
              <a:avLst/>
            </a:prstGeom>
          </p:spPr>
        </p:pic>
        <p:pic>
          <p:nvPicPr>
            <p:cNvPr id="33" name="Imagen 32">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28058" y="6426969"/>
              <a:ext cx="366533" cy="366094"/>
            </a:xfrm>
            <a:prstGeom prst="rect">
              <a:avLst/>
            </a:prstGeom>
          </p:spPr>
        </p:pic>
        <p:pic>
          <p:nvPicPr>
            <p:cNvPr id="34" name="Imagen 33">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5830" y="6429940"/>
              <a:ext cx="355596" cy="355596"/>
            </a:xfrm>
            <a:prstGeom prst="rect">
              <a:avLst/>
            </a:prstGeom>
          </p:spPr>
        </p:pic>
        <p:pic>
          <p:nvPicPr>
            <p:cNvPr id="35" name="Imagen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67386" y="6432194"/>
              <a:ext cx="360869" cy="360869"/>
            </a:xfrm>
            <a:prstGeom prst="rect">
              <a:avLst/>
            </a:prstGeom>
          </p:spPr>
        </p:pic>
        <p:pic>
          <p:nvPicPr>
            <p:cNvPr id="36" name="Imagen 35">
              <a:hlinkClick r:id="rId16"/>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58761" y="6429940"/>
              <a:ext cx="355596" cy="355596"/>
            </a:xfrm>
            <a:prstGeom prst="rect">
              <a:avLst/>
            </a:prstGeom>
          </p:spPr>
        </p:pic>
        <p:pic>
          <p:nvPicPr>
            <p:cNvPr id="37" name="Imagen 36">
              <a:hlinkClick r:id="rId18"/>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61991" y="6428540"/>
              <a:ext cx="358554" cy="358554"/>
            </a:xfrm>
            <a:prstGeom prst="rect">
              <a:avLst/>
            </a:prstGeom>
          </p:spPr>
        </p:pic>
        <p:pic>
          <p:nvPicPr>
            <p:cNvPr id="38" name="Imagen 3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00316" y="6426831"/>
              <a:ext cx="365958" cy="364128"/>
            </a:xfrm>
            <a:prstGeom prst="rect">
              <a:avLst/>
            </a:prstGeom>
          </p:spPr>
        </p:pic>
        <p:pic>
          <p:nvPicPr>
            <p:cNvPr id="39" name="Imagen 38">
              <a:hlinkClick r:id="rId21"/>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89204" y="6429940"/>
              <a:ext cx="356023" cy="355596"/>
            </a:xfrm>
            <a:prstGeom prst="rect">
              <a:avLst/>
            </a:prstGeom>
          </p:spPr>
        </p:pic>
        <p:pic>
          <p:nvPicPr>
            <p:cNvPr id="40" name="Imagen 39">
              <a:hlinkClick r:id="rId23"/>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34873" y="6431542"/>
              <a:ext cx="362525" cy="362092"/>
            </a:xfrm>
            <a:prstGeom prst="rect">
              <a:avLst/>
            </a:prstGeom>
          </p:spPr>
        </p:pic>
        <p:pic>
          <p:nvPicPr>
            <p:cNvPr id="41" name="Imagen 40">
              <a:hlinkClick r:id="rId25"/>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31311" y="6429940"/>
              <a:ext cx="356022" cy="355596"/>
            </a:xfrm>
            <a:prstGeom prst="rect">
              <a:avLst/>
            </a:prstGeom>
          </p:spPr>
        </p:pic>
        <p:pic>
          <p:nvPicPr>
            <p:cNvPr id="42" name="Imagen 41">
              <a:hlinkClick r:id="rId27"/>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25379" y="6430781"/>
              <a:ext cx="362715" cy="362282"/>
            </a:xfrm>
            <a:prstGeom prst="rect">
              <a:avLst/>
            </a:prstGeom>
          </p:spPr>
        </p:pic>
        <p:pic>
          <p:nvPicPr>
            <p:cNvPr id="43" name="Imagen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49464" y="6426783"/>
              <a:ext cx="363889" cy="363454"/>
            </a:xfrm>
            <a:prstGeom prst="rect">
              <a:avLst/>
            </a:prstGeom>
          </p:spPr>
        </p:pic>
        <p:pic>
          <p:nvPicPr>
            <p:cNvPr id="44" name="Imagen 43">
              <a:hlinkClick r:id="rId30"/>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974974" y="6426973"/>
              <a:ext cx="366594" cy="366155"/>
            </a:xfrm>
            <a:prstGeom prst="rect">
              <a:avLst/>
            </a:prstGeom>
          </p:spPr>
        </p:pic>
        <p:pic>
          <p:nvPicPr>
            <p:cNvPr id="45" name="Imagen 44">
              <a:hlinkClick r:id="rId32"/>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75014" y="6429940"/>
              <a:ext cx="355596" cy="355596"/>
            </a:xfrm>
            <a:prstGeom prst="rect">
              <a:avLst/>
            </a:prstGeom>
          </p:spPr>
        </p:pic>
      </p:grpSp>
      <p:sp>
        <p:nvSpPr>
          <p:cNvPr id="49" name="Rectángulo 48">
            <a:hlinkClick r:id="rId34"/>
          </p:cNvPr>
          <p:cNvSpPr/>
          <p:nvPr/>
        </p:nvSpPr>
        <p:spPr>
          <a:xfrm>
            <a:off x="3300091" y="6042525"/>
            <a:ext cx="6444153" cy="784830"/>
          </a:xfrm>
          <a:prstGeom prst="rect">
            <a:avLst/>
          </a:prstGeom>
          <a:noFill/>
        </p:spPr>
        <p:txBody>
          <a:bodyPr wrap="square" lIns="91440" tIns="45720" rIns="91440" bIns="45720">
            <a:spAutoFit/>
          </a:bodyPr>
          <a:lstStyle/>
          <a:p>
            <a:pPr algn="ctr"/>
            <a:r>
              <a:rPr lang="es-E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Tree>
    <p:extLst>
      <p:ext uri="{BB962C8B-B14F-4D97-AF65-F5344CB8AC3E}">
        <p14:creationId xmlns:p14="http://schemas.microsoft.com/office/powerpoint/2010/main" val="78751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down)">
                                      <p:cBhvr>
                                        <p:cTn id="28" dur="580">
                                          <p:stCondLst>
                                            <p:cond delay="0"/>
                                          </p:stCondLst>
                                        </p:cTn>
                                        <p:tgtEl>
                                          <p:spTgt spid="46"/>
                                        </p:tgtEl>
                                      </p:cBhvr>
                                    </p:animEffect>
                                    <p:anim calcmode="lin" valueType="num">
                                      <p:cBhvr>
                                        <p:cTn id="29"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4" dur="26">
                                          <p:stCondLst>
                                            <p:cond delay="650"/>
                                          </p:stCondLst>
                                        </p:cTn>
                                        <p:tgtEl>
                                          <p:spTgt spid="46"/>
                                        </p:tgtEl>
                                      </p:cBhvr>
                                      <p:to x="100000" y="60000"/>
                                    </p:animScale>
                                    <p:animScale>
                                      <p:cBhvr>
                                        <p:cTn id="35" dur="166" decel="50000">
                                          <p:stCondLst>
                                            <p:cond delay="676"/>
                                          </p:stCondLst>
                                        </p:cTn>
                                        <p:tgtEl>
                                          <p:spTgt spid="46"/>
                                        </p:tgtEl>
                                      </p:cBhvr>
                                      <p:to x="100000" y="100000"/>
                                    </p:animScale>
                                    <p:animScale>
                                      <p:cBhvr>
                                        <p:cTn id="36" dur="26">
                                          <p:stCondLst>
                                            <p:cond delay="1312"/>
                                          </p:stCondLst>
                                        </p:cTn>
                                        <p:tgtEl>
                                          <p:spTgt spid="46"/>
                                        </p:tgtEl>
                                      </p:cBhvr>
                                      <p:to x="100000" y="80000"/>
                                    </p:animScale>
                                    <p:animScale>
                                      <p:cBhvr>
                                        <p:cTn id="37" dur="166" decel="50000">
                                          <p:stCondLst>
                                            <p:cond delay="1338"/>
                                          </p:stCondLst>
                                        </p:cTn>
                                        <p:tgtEl>
                                          <p:spTgt spid="46"/>
                                        </p:tgtEl>
                                      </p:cBhvr>
                                      <p:to x="100000" y="100000"/>
                                    </p:animScale>
                                    <p:animScale>
                                      <p:cBhvr>
                                        <p:cTn id="38" dur="26">
                                          <p:stCondLst>
                                            <p:cond delay="1642"/>
                                          </p:stCondLst>
                                        </p:cTn>
                                        <p:tgtEl>
                                          <p:spTgt spid="46"/>
                                        </p:tgtEl>
                                      </p:cBhvr>
                                      <p:to x="100000" y="90000"/>
                                    </p:animScale>
                                    <p:animScale>
                                      <p:cBhvr>
                                        <p:cTn id="39" dur="166" decel="50000">
                                          <p:stCondLst>
                                            <p:cond delay="1668"/>
                                          </p:stCondLst>
                                        </p:cTn>
                                        <p:tgtEl>
                                          <p:spTgt spid="46"/>
                                        </p:tgtEl>
                                      </p:cBhvr>
                                      <p:to x="100000" y="100000"/>
                                    </p:animScale>
                                    <p:animScale>
                                      <p:cBhvr>
                                        <p:cTn id="40" dur="26">
                                          <p:stCondLst>
                                            <p:cond delay="1808"/>
                                          </p:stCondLst>
                                        </p:cTn>
                                        <p:tgtEl>
                                          <p:spTgt spid="46"/>
                                        </p:tgtEl>
                                      </p:cBhvr>
                                      <p:to x="100000" y="95000"/>
                                    </p:animScale>
                                    <p:animScale>
                                      <p:cBhvr>
                                        <p:cTn id="41" dur="166" decel="50000">
                                          <p:stCondLst>
                                            <p:cond delay="1834"/>
                                          </p:stCondLst>
                                        </p:cTn>
                                        <p:tgtEl>
                                          <p:spTgt spid="4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46"/>
                                        </p:tgtEl>
                                        <p:attrNameLst>
                                          <p:attrName>ppt_w</p:attrName>
                                        </p:attrNameLst>
                                      </p:cBhvr>
                                      <p:tavLst>
                                        <p:tav tm="0">
                                          <p:val>
                                            <p:strVal val="ppt_w"/>
                                          </p:val>
                                        </p:tav>
                                        <p:tav tm="100000">
                                          <p:val>
                                            <p:fltVal val="0"/>
                                          </p:val>
                                        </p:tav>
                                      </p:tavLst>
                                    </p:anim>
                                    <p:anim calcmode="lin" valueType="num">
                                      <p:cBhvr>
                                        <p:cTn id="66" dur="1000"/>
                                        <p:tgtEl>
                                          <p:spTgt spid="46"/>
                                        </p:tgtEl>
                                        <p:attrNameLst>
                                          <p:attrName>ppt_h</p:attrName>
                                        </p:attrNameLst>
                                      </p:cBhvr>
                                      <p:tavLst>
                                        <p:tav tm="0">
                                          <p:val>
                                            <p:strVal val="ppt_h"/>
                                          </p:val>
                                        </p:tav>
                                        <p:tav tm="100000">
                                          <p:val>
                                            <p:fltVal val="0"/>
                                          </p:val>
                                        </p:tav>
                                      </p:tavLst>
                                    </p:anim>
                                    <p:anim calcmode="lin" valueType="num">
                                      <p:cBhvr>
                                        <p:cTn id="67" dur="1000"/>
                                        <p:tgtEl>
                                          <p:spTgt spid="46"/>
                                        </p:tgtEl>
                                        <p:attrNameLst>
                                          <p:attrName>style.rotation</p:attrName>
                                        </p:attrNameLst>
                                      </p:cBhvr>
                                      <p:tavLst>
                                        <p:tav tm="0">
                                          <p:val>
                                            <p:fltVal val="0"/>
                                          </p:val>
                                        </p:tav>
                                        <p:tav tm="100000">
                                          <p:val>
                                            <p:fltVal val="90"/>
                                          </p:val>
                                        </p:tav>
                                      </p:tavLst>
                                    </p:anim>
                                    <p:animEffect transition="out" filter="fade">
                                      <p:cBhvr>
                                        <p:cTn id="68" dur="1000"/>
                                        <p:tgtEl>
                                          <p:spTgt spid="46"/>
                                        </p:tgtEl>
                                      </p:cBhvr>
                                    </p:animEffect>
                                    <p:set>
                                      <p:cBhvr>
                                        <p:cTn id="69" dur="1" fill="hold">
                                          <p:stCondLst>
                                            <p:cond delay="999"/>
                                          </p:stCondLst>
                                        </p:cTn>
                                        <p:tgtEl>
                                          <p:spTgt spid="4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80">
                                          <p:stCondLst>
                                            <p:cond delay="0"/>
                                          </p:stCondLst>
                                        </p:cTn>
                                        <p:tgtEl>
                                          <p:spTgt spid="49"/>
                                        </p:tgtEl>
                                      </p:cBhvr>
                                    </p:animEffect>
                                    <p:anim calcmode="lin" valueType="num">
                                      <p:cBhvr>
                                        <p:cTn id="75"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0" dur="26">
                                          <p:stCondLst>
                                            <p:cond delay="650"/>
                                          </p:stCondLst>
                                        </p:cTn>
                                        <p:tgtEl>
                                          <p:spTgt spid="49"/>
                                        </p:tgtEl>
                                      </p:cBhvr>
                                      <p:to x="100000" y="60000"/>
                                    </p:animScale>
                                    <p:animScale>
                                      <p:cBhvr>
                                        <p:cTn id="81" dur="166" decel="50000">
                                          <p:stCondLst>
                                            <p:cond delay="676"/>
                                          </p:stCondLst>
                                        </p:cTn>
                                        <p:tgtEl>
                                          <p:spTgt spid="49"/>
                                        </p:tgtEl>
                                      </p:cBhvr>
                                      <p:to x="100000" y="100000"/>
                                    </p:animScale>
                                    <p:animScale>
                                      <p:cBhvr>
                                        <p:cTn id="82" dur="26">
                                          <p:stCondLst>
                                            <p:cond delay="1312"/>
                                          </p:stCondLst>
                                        </p:cTn>
                                        <p:tgtEl>
                                          <p:spTgt spid="49"/>
                                        </p:tgtEl>
                                      </p:cBhvr>
                                      <p:to x="100000" y="80000"/>
                                    </p:animScale>
                                    <p:animScale>
                                      <p:cBhvr>
                                        <p:cTn id="83" dur="166" decel="50000">
                                          <p:stCondLst>
                                            <p:cond delay="1338"/>
                                          </p:stCondLst>
                                        </p:cTn>
                                        <p:tgtEl>
                                          <p:spTgt spid="49"/>
                                        </p:tgtEl>
                                      </p:cBhvr>
                                      <p:to x="100000" y="100000"/>
                                    </p:animScale>
                                    <p:animScale>
                                      <p:cBhvr>
                                        <p:cTn id="84" dur="26">
                                          <p:stCondLst>
                                            <p:cond delay="1642"/>
                                          </p:stCondLst>
                                        </p:cTn>
                                        <p:tgtEl>
                                          <p:spTgt spid="49"/>
                                        </p:tgtEl>
                                      </p:cBhvr>
                                      <p:to x="100000" y="90000"/>
                                    </p:animScale>
                                    <p:animScale>
                                      <p:cBhvr>
                                        <p:cTn id="85" dur="166" decel="50000">
                                          <p:stCondLst>
                                            <p:cond delay="1668"/>
                                          </p:stCondLst>
                                        </p:cTn>
                                        <p:tgtEl>
                                          <p:spTgt spid="49"/>
                                        </p:tgtEl>
                                      </p:cBhvr>
                                      <p:to x="100000" y="100000"/>
                                    </p:animScale>
                                    <p:animScale>
                                      <p:cBhvr>
                                        <p:cTn id="86" dur="26">
                                          <p:stCondLst>
                                            <p:cond delay="1808"/>
                                          </p:stCondLst>
                                        </p:cTn>
                                        <p:tgtEl>
                                          <p:spTgt spid="49"/>
                                        </p:tgtEl>
                                      </p:cBhvr>
                                      <p:to x="100000" y="95000"/>
                                    </p:animScale>
                                    <p:animScale>
                                      <p:cBhvr>
                                        <p:cTn id="87"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8" grpId="0" animBg="1"/>
      <p:bldP spid="8" grpId="1" animBg="1"/>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8" y="0"/>
            <a:ext cx="12223064" cy="6875474"/>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05526" y="3689483"/>
            <a:ext cx="4213644" cy="5529675"/>
          </a:xfrm>
          <a:prstGeom prst="rect">
            <a:avLst/>
          </a:prstGeom>
        </p:spPr>
      </p:pic>
      <p:sp>
        <p:nvSpPr>
          <p:cNvPr id="12" name="Rounded Rectangular Callout 5"/>
          <p:cNvSpPr txBox="1">
            <a:spLocks/>
          </p:cNvSpPr>
          <p:nvPr/>
        </p:nvSpPr>
        <p:spPr>
          <a:xfrm>
            <a:off x="7654106" y="3871709"/>
            <a:ext cx="4310006" cy="1445541"/>
          </a:xfrm>
          <a:prstGeom prst="wedgeRoundRectCallout">
            <a:avLst>
              <a:gd name="adj1" fmla="val -194042"/>
              <a:gd name="adj2" fmla="val 8244"/>
              <a:gd name="adj3" fmla="val 16667"/>
            </a:avLst>
          </a:prstGeom>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s-ES" sz="1500" dirty="0">
                <a:solidFill>
                  <a:srgbClr val="002060"/>
                </a:solidFill>
                <a:latin typeface="Comic Sans MS" pitchFamily="66" charset="0"/>
              </a:rPr>
              <a:t>Desde esta catedral empezaremos La Lectio Divina que tiene como tema el valor de </a:t>
            </a:r>
            <a:r>
              <a:rPr lang="es-ES" sz="1400" b="1" dirty="0">
                <a:solidFill>
                  <a:srgbClr val="002060"/>
                </a:solidFill>
                <a:latin typeface="Comic Sans MS" pitchFamily="66" charset="0"/>
              </a:rPr>
              <a:t>“Enseñar Con El Ejemplo</a:t>
            </a:r>
            <a:r>
              <a:rPr lang="es-ES" sz="1400" b="1" dirty="0">
                <a:solidFill>
                  <a:schemeClr val="tx1"/>
                </a:solidFill>
                <a:latin typeface="Comic Sans MS" pitchFamily="66" charset="0"/>
              </a:rPr>
              <a:t>”</a:t>
            </a:r>
          </a:p>
        </p:txBody>
      </p:sp>
      <p:sp>
        <p:nvSpPr>
          <p:cNvPr id="7" name="Rounded Rectangular Callout 5"/>
          <p:cNvSpPr txBox="1">
            <a:spLocks/>
          </p:cNvSpPr>
          <p:nvPr/>
        </p:nvSpPr>
        <p:spPr>
          <a:xfrm>
            <a:off x="279496" y="331162"/>
            <a:ext cx="3591749" cy="1839469"/>
          </a:xfrm>
          <a:prstGeom prst="wedgeRoundRectCallout">
            <a:avLst>
              <a:gd name="adj1" fmla="val -25068"/>
              <a:gd name="adj2" fmla="val 133099"/>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buFont typeface="Arial" panose="020B0604020202020204" pitchFamily="34" charset="0"/>
              <a:buNone/>
            </a:pPr>
            <a:r>
              <a:rPr lang="es-CO" sz="1400" dirty="0">
                <a:solidFill>
                  <a:srgbClr val="002060"/>
                </a:solidFill>
                <a:latin typeface="Comic Sans MS" pitchFamily="66" charset="0"/>
              </a:rPr>
              <a:t>Pero antes de todo acompáñame e invoquemos la presencia del Espíritu Santo, pues es la palabra de Dios por donde vamos a iniciar, ahora cantemos juntos con esta canción: </a:t>
            </a:r>
            <a:r>
              <a:rPr lang="es-CO" sz="1400" b="1" dirty="0">
                <a:solidFill>
                  <a:srgbClr val="002060"/>
                </a:solidFill>
                <a:latin typeface="Comic Sans MS" pitchFamily="66" charset="0"/>
              </a:rPr>
              <a:t>Haz clic aquí en el icono y cantemos juntos: </a:t>
            </a:r>
            <a:endParaRPr lang="es-ES" sz="1400" b="1" dirty="0">
              <a:solidFill>
                <a:srgbClr val="002060"/>
              </a:solidFill>
              <a:latin typeface="Comic Sans MS" pitchFamily="66" charset="0"/>
            </a:endParaRPr>
          </a:p>
        </p:txBody>
      </p:sp>
      <p:pic>
        <p:nvPicPr>
          <p:cNvPr id="3" name="Espiritu de Dios Cort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9368" y="1613805"/>
            <a:ext cx="369191" cy="369191"/>
          </a:xfrm>
          <a:prstGeom prst="rect">
            <a:avLst/>
          </a:prstGeom>
        </p:spPr>
      </p:pic>
      <p:sp>
        <p:nvSpPr>
          <p:cNvPr id="9" name="Rectángulo 8">
            <a:hlinkClick r:id="rId8"/>
          </p:cNvPr>
          <p:cNvSpPr/>
          <p:nvPr/>
        </p:nvSpPr>
        <p:spPr>
          <a:xfrm>
            <a:off x="4147559" y="99065"/>
            <a:ext cx="3896882"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
        <p:nvSpPr>
          <p:cNvPr id="14" name="Rounded Rectangular Callout 5"/>
          <p:cNvSpPr txBox="1">
            <a:spLocks/>
          </p:cNvSpPr>
          <p:nvPr/>
        </p:nvSpPr>
        <p:spPr>
          <a:xfrm>
            <a:off x="8269813" y="762441"/>
            <a:ext cx="3625932" cy="1531168"/>
          </a:xfrm>
          <a:prstGeom prst="wedgeRoundRectCallout">
            <a:avLst>
              <a:gd name="adj1" fmla="val -233594"/>
              <a:gd name="adj2" fmla="val 174287"/>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buNone/>
            </a:pPr>
            <a:r>
              <a:rPr lang="es-CO" sz="1400" dirty="0">
                <a:solidFill>
                  <a:srgbClr val="7030A0"/>
                </a:solidFill>
                <a:latin typeface="Comic Sans MS" pitchFamily="66" charset="0"/>
              </a:rPr>
              <a:t>Hola</a:t>
            </a:r>
            <a:r>
              <a:rPr lang="en-US" sz="1400" dirty="0">
                <a:solidFill>
                  <a:srgbClr val="7030A0"/>
                </a:solidFill>
                <a:latin typeface="Comic Sans MS" pitchFamily="66" charset="0"/>
              </a:rPr>
              <a:t> Amigos!!!  Soy </a:t>
            </a:r>
            <a:r>
              <a:rPr lang="en-US" sz="1400" b="1" dirty="0">
                <a:solidFill>
                  <a:srgbClr val="7030A0"/>
                </a:solidFill>
                <a:latin typeface="Comic Sans MS" pitchFamily="66" charset="0"/>
              </a:rPr>
              <a:t>Francis Castillo,</a:t>
            </a:r>
            <a:r>
              <a:rPr lang="en-US" sz="1400" dirty="0">
                <a:solidFill>
                  <a:srgbClr val="7030A0"/>
                </a:solidFill>
                <a:latin typeface="Comic Sans MS" pitchFamily="66" charset="0"/>
              </a:rPr>
              <a:t> de </a:t>
            </a:r>
            <a:r>
              <a:rPr lang="es-CO" sz="1400" dirty="0">
                <a:solidFill>
                  <a:srgbClr val="7030A0"/>
                </a:solidFill>
                <a:latin typeface="Comic Sans MS" pitchFamily="66" charset="0"/>
              </a:rPr>
              <a:t>Nicaragua</a:t>
            </a:r>
            <a:r>
              <a:rPr lang="es-ES" sz="1400" dirty="0">
                <a:solidFill>
                  <a:srgbClr val="7030A0"/>
                </a:solidFill>
                <a:latin typeface="Comic Sans MS" pitchFamily="66" charset="0"/>
              </a:rPr>
              <a:t>. Te presento a nuestra hermosa Antigua </a:t>
            </a:r>
            <a:r>
              <a:rPr lang="es-ES" sz="1800" b="1" dirty="0">
                <a:solidFill>
                  <a:srgbClr val="FF0000"/>
                </a:solidFill>
                <a:latin typeface="Comic Sans MS" pitchFamily="66" charset="0"/>
              </a:rPr>
              <a:t>Catedral de Managua</a:t>
            </a:r>
            <a:r>
              <a:rPr lang="es-ES" sz="1400" dirty="0">
                <a:solidFill>
                  <a:schemeClr val="tx1"/>
                </a:solidFill>
                <a:latin typeface="Comic Sans MS" pitchFamily="66" charset="0"/>
              </a:rPr>
              <a:t>, </a:t>
            </a:r>
            <a:r>
              <a:rPr lang="es-CO" sz="1400" dirty="0">
                <a:solidFill>
                  <a:srgbClr val="7030A0"/>
                </a:solidFill>
                <a:latin typeface="Comic Sans MS" pitchFamily="66" charset="0"/>
              </a:rPr>
              <a:t>Su fachada se asemeja a la de la Iglesia de Saint-</a:t>
            </a:r>
            <a:r>
              <a:rPr lang="es-CO" sz="1400" dirty="0" err="1">
                <a:solidFill>
                  <a:srgbClr val="7030A0"/>
                </a:solidFill>
                <a:latin typeface="Comic Sans MS" pitchFamily="66" charset="0"/>
              </a:rPr>
              <a:t>Sulpice</a:t>
            </a:r>
            <a:r>
              <a:rPr lang="es-CO" sz="1400" dirty="0">
                <a:solidFill>
                  <a:srgbClr val="7030A0"/>
                </a:solidFill>
                <a:latin typeface="Comic Sans MS" pitchFamily="66" charset="0"/>
              </a:rPr>
              <a:t> de París, Francia.</a:t>
            </a:r>
            <a:endParaRPr lang="es-ES" sz="1400" b="1" dirty="0">
              <a:solidFill>
                <a:srgbClr val="7030A0"/>
              </a:solidFill>
              <a:latin typeface="Comic Sans MS" pitchFamily="66" charset="0"/>
            </a:endParaRPr>
          </a:p>
        </p:txBody>
      </p:sp>
    </p:spTree>
    <p:extLst>
      <p:ext uri="{BB962C8B-B14F-4D97-AF65-F5344CB8AC3E}">
        <p14:creationId xmlns:p14="http://schemas.microsoft.com/office/powerpoint/2010/main" val="1468863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 calcmode="lin" valueType="num">
                                      <p:cBhvr>
                                        <p:cTn id="40" dur="1000" fill="hold"/>
                                        <p:tgtEl>
                                          <p:spTgt spid="12"/>
                                        </p:tgtEl>
                                        <p:attrNameLst>
                                          <p:attrName>style.rotation</p:attrName>
                                        </p:attrNameLst>
                                      </p:cBhvr>
                                      <p:tavLst>
                                        <p:tav tm="0">
                                          <p:val>
                                            <p:fltVal val="90"/>
                                          </p:val>
                                        </p:tav>
                                        <p:tav tm="100000">
                                          <p:val>
                                            <p:fltVal val="0"/>
                                          </p:val>
                                        </p:tav>
                                      </p:tavLst>
                                    </p:anim>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 calcmode="lin" valueType="num">
                                      <p:cBhvr>
                                        <p:cTn id="48" dur="1000" fill="hold"/>
                                        <p:tgtEl>
                                          <p:spTgt spid="7"/>
                                        </p:tgtEl>
                                        <p:attrNameLst>
                                          <p:attrName>style.rotation</p:attrName>
                                        </p:attrNameLst>
                                      </p:cBhvr>
                                      <p:tavLst>
                                        <p:tav tm="0">
                                          <p:val>
                                            <p:fltVal val="90"/>
                                          </p:val>
                                        </p:tav>
                                        <p:tav tm="100000">
                                          <p:val>
                                            <p:fltVal val="0"/>
                                          </p:val>
                                        </p:tav>
                                      </p:tavLst>
                                    </p:anim>
                                    <p:animEffect transition="in" filter="fade">
                                      <p:cBhvr>
                                        <p:cTn id="49" dur="1000"/>
                                        <p:tgtEl>
                                          <p:spTgt spid="7"/>
                                        </p:tgtEl>
                                      </p:cBhvr>
                                    </p:animEffect>
                                  </p:childTnLst>
                                </p:cTn>
                              </p:par>
                              <p:par>
                                <p:cTn id="50" presetID="1"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12" grpId="0" animBg="1"/>
      <p:bldP spid="7"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684" cy="6866260"/>
          </a:xfrm>
          <a:prstGeom prst="rect">
            <a:avLst/>
          </a:prstGeom>
        </p:spPr>
      </p:pic>
      <p:pic>
        <p:nvPicPr>
          <p:cNvPr id="12" name="Picture 3" descr="img088.jpg"/>
          <p:cNvPicPr>
            <a:picLocks noChangeAspect="1"/>
          </p:cNvPicPr>
          <p:nvPr/>
        </p:nvPicPr>
        <p:blipFill>
          <a:blip r:embed="rId4" cstate="print">
            <a:clrChange>
              <a:clrFrom>
                <a:srgbClr val="EEEEF3"/>
              </a:clrFrom>
              <a:clrTo>
                <a:srgbClr val="EEEEF3">
                  <a:alpha val="0"/>
                </a:srgbClr>
              </a:clrTo>
            </a:clrChange>
          </a:blip>
          <a:srcRect l="20493" r="25993"/>
          <a:stretch>
            <a:fillRect/>
          </a:stretch>
        </p:blipFill>
        <p:spPr>
          <a:xfrm>
            <a:off x="5829946" y="5341121"/>
            <a:ext cx="530495" cy="1364134"/>
          </a:xfrm>
          <a:prstGeom prst="rect">
            <a:avLst/>
          </a:prstGeom>
        </p:spPr>
      </p:pic>
      <p:pic>
        <p:nvPicPr>
          <p:cNvPr id="13" name="Picture 4" descr="img082.jpg"/>
          <p:cNvPicPr>
            <a:picLocks noChangeAspect="1"/>
          </p:cNvPicPr>
          <p:nvPr/>
        </p:nvPicPr>
        <p:blipFill>
          <a:blip r:embed="rId5" cstate="print">
            <a:clrChange>
              <a:clrFrom>
                <a:srgbClr val="F6F8FA"/>
              </a:clrFrom>
              <a:clrTo>
                <a:srgbClr val="F6F8FA">
                  <a:alpha val="0"/>
                </a:srgbClr>
              </a:clrTo>
            </a:clrChange>
          </a:blip>
          <a:srcRect l="5660" t="4444" r="16363" b="20000"/>
          <a:stretch>
            <a:fillRect/>
          </a:stretch>
        </p:blipFill>
        <p:spPr>
          <a:xfrm>
            <a:off x="8634488" y="5967523"/>
            <a:ext cx="590023" cy="786697"/>
          </a:xfrm>
          <a:prstGeom prst="rect">
            <a:avLst/>
          </a:prstGeom>
        </p:spPr>
      </p:pic>
      <p:sp>
        <p:nvSpPr>
          <p:cNvPr id="14" name="Rounded Rectangular Callout 7"/>
          <p:cNvSpPr/>
          <p:nvPr/>
        </p:nvSpPr>
        <p:spPr>
          <a:xfrm>
            <a:off x="6329887" y="253522"/>
            <a:ext cx="2834825" cy="1841466"/>
          </a:xfrm>
          <a:prstGeom prst="wedgeRoundRectCallout">
            <a:avLst>
              <a:gd name="adj1" fmla="val -56630"/>
              <a:gd name="adj2" fmla="val 223363"/>
              <a:gd name="adj3" fmla="val 16667"/>
            </a:avLst>
          </a:prstGeom>
          <a:solidFill>
            <a:srgbClr val="FFFF00">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Comic Sans MS" pitchFamily="66" charset="0"/>
              </a:rPr>
              <a:t>Hola!!!!, yo soy </a:t>
            </a:r>
            <a:r>
              <a:rPr lang="es-ES" sz="2400" b="1" dirty="0">
                <a:solidFill>
                  <a:schemeClr val="accent2">
                    <a:lumMod val="75000"/>
                  </a:schemeClr>
                </a:solidFill>
                <a:latin typeface="Comic Sans MS" pitchFamily="66" charset="0"/>
              </a:rPr>
              <a:t>José </a:t>
            </a:r>
            <a:r>
              <a:rPr lang="es-ES" sz="1400" b="1" dirty="0">
                <a:solidFill>
                  <a:schemeClr val="tx1"/>
                </a:solidFill>
                <a:latin typeface="Comic Sans MS" pitchFamily="66" charset="0"/>
              </a:rPr>
              <a:t>de Panamá. es un gusto estar en este bello país y más aún aprendiendo de </a:t>
            </a:r>
            <a:r>
              <a:rPr lang="es-ES" b="1" dirty="0">
                <a:solidFill>
                  <a:schemeClr val="accent2">
                    <a:lumMod val="50000"/>
                  </a:schemeClr>
                </a:solidFill>
                <a:latin typeface="Comic Sans MS" pitchFamily="66" charset="0"/>
              </a:rPr>
              <a:t>Jesucristo</a:t>
            </a:r>
            <a:r>
              <a:rPr lang="es-ES" sz="1400" b="1" dirty="0">
                <a:solidFill>
                  <a:schemeClr val="tx1"/>
                </a:solidFill>
                <a:latin typeface="Comic Sans MS" pitchFamily="66" charset="0"/>
              </a:rPr>
              <a:t> en su palabra, la Biblia.</a:t>
            </a:r>
            <a:endParaRPr lang="en-US" sz="1400" b="1" dirty="0">
              <a:solidFill>
                <a:schemeClr val="tx1"/>
              </a:solidFill>
              <a:latin typeface="Comic Sans MS" pitchFamily="66" charset="0"/>
            </a:endParaRPr>
          </a:p>
        </p:txBody>
      </p:sp>
      <p:sp>
        <p:nvSpPr>
          <p:cNvPr id="15" name="Rounded Rectangular Callout 8"/>
          <p:cNvSpPr/>
          <p:nvPr/>
        </p:nvSpPr>
        <p:spPr>
          <a:xfrm>
            <a:off x="2996039" y="302930"/>
            <a:ext cx="1981200" cy="1447800"/>
          </a:xfrm>
          <a:prstGeom prst="wedgeRoundRectCallout">
            <a:avLst>
              <a:gd name="adj1" fmla="val -52145"/>
              <a:gd name="adj2" fmla="val 291128"/>
              <a:gd name="adj3" fmla="val 16667"/>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Comic Sans MS" pitchFamily="66" charset="0"/>
              </a:rPr>
              <a:t>!</a:t>
            </a:r>
            <a:r>
              <a:rPr lang="es-ES" sz="1400" b="1" dirty="0" err="1">
                <a:solidFill>
                  <a:schemeClr val="tx1"/>
                </a:solidFill>
                <a:latin typeface="Comic Sans MS" pitchFamily="66" charset="0"/>
              </a:rPr>
              <a:t>Hey</a:t>
            </a:r>
            <a:r>
              <a:rPr lang="es-ES" sz="1400" b="1" dirty="0">
                <a:solidFill>
                  <a:schemeClr val="tx1"/>
                </a:solidFill>
                <a:latin typeface="Comic Sans MS" pitchFamily="66" charset="0"/>
              </a:rPr>
              <a:t>¡ soy </a:t>
            </a:r>
            <a:r>
              <a:rPr lang="es-ES" sz="2000" b="1" dirty="0">
                <a:solidFill>
                  <a:srgbClr val="7030A0"/>
                </a:solidFill>
                <a:latin typeface="Comic Sans MS" pitchFamily="66" charset="0"/>
              </a:rPr>
              <a:t>Jonathan</a:t>
            </a:r>
            <a:r>
              <a:rPr lang="es-ES" sz="1400" b="1" dirty="0">
                <a:solidFill>
                  <a:schemeClr val="tx1"/>
                </a:solidFill>
                <a:latin typeface="Comic Sans MS" pitchFamily="66" charset="0"/>
              </a:rPr>
              <a:t> también de Panamá, y estoy feliz de participar con mis amigos.</a:t>
            </a:r>
            <a:endParaRPr lang="en-US" sz="1400" b="1" dirty="0">
              <a:solidFill>
                <a:schemeClr val="tx1"/>
              </a:solidFill>
              <a:latin typeface="Comic Sans MS" pitchFamily="66" charset="0"/>
            </a:endParaRPr>
          </a:p>
        </p:txBody>
      </p:sp>
      <p:sp>
        <p:nvSpPr>
          <p:cNvPr id="16" name="Rounded Rectangular Callout 9"/>
          <p:cNvSpPr/>
          <p:nvPr/>
        </p:nvSpPr>
        <p:spPr>
          <a:xfrm>
            <a:off x="8992999" y="2493514"/>
            <a:ext cx="2642532" cy="1726148"/>
          </a:xfrm>
          <a:prstGeom prst="wedgeRoundRectCallout">
            <a:avLst>
              <a:gd name="adj1" fmla="val -48473"/>
              <a:gd name="adj2" fmla="val 146093"/>
              <a:gd name="adj3" fmla="val 16667"/>
            </a:avLst>
          </a:prstGeom>
          <a:solidFill>
            <a:srgbClr val="FF9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Comic Sans MS" pitchFamily="66" charset="0"/>
              </a:rPr>
              <a:t>Hola!!!, yo soy </a:t>
            </a:r>
            <a:r>
              <a:rPr lang="es-ES" sz="2000" b="1" dirty="0">
                <a:solidFill>
                  <a:schemeClr val="accent1">
                    <a:lumMod val="50000"/>
                  </a:schemeClr>
                </a:solidFill>
                <a:latin typeface="Comic Sans MS" pitchFamily="66" charset="0"/>
              </a:rPr>
              <a:t>Pablo</a:t>
            </a:r>
            <a:r>
              <a:rPr lang="es-ES" sz="1400" b="1" dirty="0">
                <a:solidFill>
                  <a:schemeClr val="tx1"/>
                </a:solidFill>
                <a:latin typeface="Comic Sans MS" pitchFamily="66" charset="0"/>
              </a:rPr>
              <a:t>, hermano de Elton. Bienvenidos a este bonito momento donde aprenderemos a </a:t>
            </a:r>
            <a:r>
              <a:rPr lang="es-ES" sz="1600" b="1" dirty="0">
                <a:solidFill>
                  <a:schemeClr val="accent5">
                    <a:lumMod val="75000"/>
                  </a:schemeClr>
                </a:solidFill>
                <a:latin typeface="Comic Sans MS" pitchFamily="66" charset="0"/>
              </a:rPr>
              <a:t>“enseñar con el ejemplo”</a:t>
            </a:r>
            <a:endParaRPr lang="en-US" sz="1400" b="1" dirty="0">
              <a:solidFill>
                <a:schemeClr val="accent5">
                  <a:lumMod val="75000"/>
                </a:schemeClr>
              </a:solidFill>
              <a:latin typeface="Comic Sans MS" pitchFamily="66" charset="0"/>
            </a:endParaRPr>
          </a:p>
        </p:txBody>
      </p:sp>
      <p:sp>
        <p:nvSpPr>
          <p:cNvPr id="18" name="Rounded Rectangular Callout 6"/>
          <p:cNvSpPr/>
          <p:nvPr/>
        </p:nvSpPr>
        <p:spPr>
          <a:xfrm>
            <a:off x="134298" y="551104"/>
            <a:ext cx="2526107" cy="1828800"/>
          </a:xfrm>
          <a:prstGeom prst="wedgeRoundRectCallout">
            <a:avLst>
              <a:gd name="adj1" fmla="val 6041"/>
              <a:gd name="adj2" fmla="val 204633"/>
              <a:gd name="adj3" fmla="val 16667"/>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Comic Sans MS" pitchFamily="66" charset="0"/>
              </a:rPr>
              <a:t>También te quiero presentara mis amigos </a:t>
            </a:r>
            <a:r>
              <a:rPr lang="es-ES" sz="2000" b="1" dirty="0">
                <a:solidFill>
                  <a:schemeClr val="accent1">
                    <a:lumMod val="50000"/>
                  </a:schemeClr>
                </a:solidFill>
                <a:latin typeface="Comic Sans MS" pitchFamily="66" charset="0"/>
              </a:rPr>
              <a:t>Cristonautas,</a:t>
            </a:r>
            <a:r>
              <a:rPr lang="es-ES" sz="1400" b="1" dirty="0">
                <a:solidFill>
                  <a:schemeClr val="tx1"/>
                </a:solidFill>
                <a:latin typeface="Comic Sans MS" pitchFamily="66" charset="0"/>
              </a:rPr>
              <a:t> Juntos vamos a Participar de la Lectio de hoy desde la Antigua Catedral de Managua en Nicaragua</a:t>
            </a:r>
            <a:endParaRPr lang="en-US" sz="1400" b="1" dirty="0">
              <a:solidFill>
                <a:schemeClr val="tx1"/>
              </a:solidFill>
              <a:latin typeface="Comic Sans MS" pitchFamily="66" charset="0"/>
            </a:endParaRPr>
          </a:p>
        </p:txBody>
      </p:sp>
      <p:sp>
        <p:nvSpPr>
          <p:cNvPr id="19" name="Rounded Rectangular Callout 6"/>
          <p:cNvSpPr/>
          <p:nvPr/>
        </p:nvSpPr>
        <p:spPr>
          <a:xfrm>
            <a:off x="4080025" y="1959776"/>
            <a:ext cx="2057400" cy="1828800"/>
          </a:xfrm>
          <a:prstGeom prst="wedgeRoundRectCallout">
            <a:avLst>
              <a:gd name="adj1" fmla="val -47553"/>
              <a:gd name="adj2" fmla="val 138308"/>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b="1" dirty="0">
                <a:solidFill>
                  <a:schemeClr val="tx1"/>
                </a:solidFill>
                <a:latin typeface="Comic Sans MS" pitchFamily="66" charset="0"/>
              </a:rPr>
              <a:t>Hola!!! soy </a:t>
            </a:r>
            <a:r>
              <a:rPr lang="es-ES" sz="2000" b="1" dirty="0">
                <a:solidFill>
                  <a:srgbClr val="00B050"/>
                </a:solidFill>
                <a:latin typeface="Comic Sans MS" pitchFamily="66" charset="0"/>
              </a:rPr>
              <a:t>Elton</a:t>
            </a:r>
            <a:r>
              <a:rPr lang="es-ES" sz="1400" b="1" dirty="0">
                <a:solidFill>
                  <a:schemeClr val="tx1"/>
                </a:solidFill>
                <a:latin typeface="Comic Sans MS" pitchFamily="66" charset="0"/>
              </a:rPr>
              <a:t> soy de Perú y soy hermano Pablo, el Caricaturista del grupo.</a:t>
            </a:r>
            <a:endParaRPr lang="en-US" sz="1400" b="1" dirty="0">
              <a:solidFill>
                <a:schemeClr val="tx1"/>
              </a:solidFill>
              <a:latin typeface="Comic Sans MS" pitchFamily="66" charset="0"/>
            </a:endParaRPr>
          </a:p>
        </p:txBody>
      </p:sp>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833" y="5241307"/>
            <a:ext cx="1163136" cy="1601564"/>
          </a:xfrm>
          <a:prstGeom prst="rect">
            <a:avLst/>
          </a:prstGeom>
        </p:spPr>
      </p:pic>
      <p:pic>
        <p:nvPicPr>
          <p:cNvPr id="20" name="Imagen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326" y="5338572"/>
            <a:ext cx="979076" cy="1348126"/>
          </a:xfrm>
          <a:prstGeom prst="rect">
            <a:avLst/>
          </a:prstGeom>
        </p:spPr>
      </p:pic>
      <p:pic>
        <p:nvPicPr>
          <p:cNvPr id="22" name="Imagen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3099" y="5373820"/>
            <a:ext cx="546439" cy="752410"/>
          </a:xfrm>
          <a:prstGeom prst="rect">
            <a:avLst/>
          </a:prstGeom>
        </p:spPr>
      </p:pic>
      <p:sp>
        <p:nvSpPr>
          <p:cNvPr id="17" name="Rectángulo 16">
            <a:hlinkClick r:id="rId9"/>
          </p:cNvPr>
          <p:cNvSpPr/>
          <p:nvPr/>
        </p:nvSpPr>
        <p:spPr>
          <a:xfrm>
            <a:off x="9233080" y="14821"/>
            <a:ext cx="2937400"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Tree>
    <p:extLst>
      <p:ext uri="{BB962C8B-B14F-4D97-AF65-F5344CB8AC3E}">
        <p14:creationId xmlns:p14="http://schemas.microsoft.com/office/powerpoint/2010/main" val="502913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ular Callout 11"/>
          <p:cNvSpPr/>
          <p:nvPr/>
        </p:nvSpPr>
        <p:spPr>
          <a:xfrm>
            <a:off x="9707799" y="434294"/>
            <a:ext cx="2137259" cy="2477000"/>
          </a:xfrm>
          <a:prstGeom prst="wedgeRoundRectCallout">
            <a:avLst>
              <a:gd name="adj1" fmla="val -198917"/>
              <a:gd name="adj2" fmla="val 131784"/>
              <a:gd name="adj3" fmla="val 16667"/>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600" b="1" dirty="0">
                <a:solidFill>
                  <a:schemeClr val="tx1"/>
                </a:solidFill>
                <a:effectLst>
                  <a:outerShdw blurRad="38100" dist="38100" dir="2700000" algn="tl">
                    <a:srgbClr val="000000">
                      <a:alpha val="43137"/>
                    </a:srgbClr>
                  </a:outerShdw>
                </a:effectLst>
                <a:latin typeface="Comic Sans MS" pitchFamily="66" charset="0"/>
              </a:rPr>
              <a:t>Amigos, Vamos a iluminar este valor de </a:t>
            </a:r>
            <a:r>
              <a:rPr lang="es-ES" sz="1600" b="1" dirty="0">
                <a:solidFill>
                  <a:srgbClr val="FF0000"/>
                </a:solidFill>
                <a:effectLst>
                  <a:outerShdw blurRad="38100" dist="38100" dir="2700000" algn="tl">
                    <a:srgbClr val="000000">
                      <a:alpha val="43137"/>
                    </a:srgbClr>
                  </a:outerShdw>
                </a:effectLst>
                <a:latin typeface="Comic Sans MS" pitchFamily="66" charset="0"/>
              </a:rPr>
              <a:t>“Enseñar con el Ejemplo”</a:t>
            </a:r>
            <a:r>
              <a:rPr lang="es-ES" sz="1600" b="1" dirty="0">
                <a:solidFill>
                  <a:schemeClr val="tx1"/>
                </a:solidFill>
                <a:effectLst>
                  <a:outerShdw blurRad="38100" dist="38100" dir="2700000" algn="tl">
                    <a:srgbClr val="000000">
                      <a:alpha val="43137"/>
                    </a:srgbClr>
                  </a:outerShdw>
                </a:effectLst>
                <a:latin typeface="Comic Sans MS" pitchFamily="66" charset="0"/>
              </a:rPr>
              <a:t> desde el texto Bíblico de</a:t>
            </a:r>
            <a:r>
              <a:rPr lang="es-AR" sz="1600" b="1" dirty="0">
                <a:effectLst>
                  <a:outerShdw blurRad="38100" dist="38100" dir="2700000" algn="tl">
                    <a:srgbClr val="000000">
                      <a:alpha val="43137"/>
                    </a:srgbClr>
                  </a:outerShdw>
                </a:effectLst>
              </a:rPr>
              <a:t> </a:t>
            </a:r>
            <a:r>
              <a:rPr lang="es-AR" sz="1600" b="1" dirty="0">
                <a:solidFill>
                  <a:srgbClr val="FF0000"/>
                </a:solidFill>
                <a:effectLst>
                  <a:outerShdw blurRad="38100" dist="38100" dir="2700000" algn="tl">
                    <a:srgbClr val="000000">
                      <a:alpha val="43137"/>
                    </a:srgbClr>
                  </a:outerShdw>
                </a:effectLst>
              </a:rPr>
              <a:t>Juan 13, 13-15</a:t>
            </a:r>
            <a:endParaRPr lang="es-CO" sz="1600" dirty="0">
              <a:solidFill>
                <a:srgbClr val="FF0000"/>
              </a:solidFill>
              <a:effectLst>
                <a:outerShdw blurRad="38100" dist="38100" dir="2700000" algn="tl">
                  <a:srgbClr val="000000">
                    <a:alpha val="43137"/>
                  </a:srgbClr>
                </a:outerShdw>
              </a:effectLst>
            </a:endParaRPr>
          </a:p>
          <a:p>
            <a:pPr algn="ctr"/>
            <a:r>
              <a:rPr lang="es-ES" sz="1600" b="1" dirty="0">
                <a:solidFill>
                  <a:schemeClr val="tx1"/>
                </a:solidFill>
                <a:effectLst>
                  <a:outerShdw blurRad="38100" dist="38100" dir="2700000" algn="tl">
                    <a:srgbClr val="000000">
                      <a:alpha val="43137"/>
                    </a:srgbClr>
                  </a:outerShdw>
                </a:effectLst>
                <a:latin typeface="Comic Sans MS" pitchFamily="66" charset="0"/>
              </a:rPr>
              <a:t> ¡</a:t>
            </a:r>
            <a:r>
              <a:rPr lang="es-AR" sz="1600" b="1" dirty="0">
                <a:solidFill>
                  <a:schemeClr val="tx1"/>
                </a:solidFill>
                <a:effectLst>
                  <a:outerShdw blurRad="38100" dist="38100" dir="2700000" algn="tl">
                    <a:srgbClr val="000000">
                      <a:alpha val="43137"/>
                    </a:srgbClr>
                  </a:outerShdw>
                </a:effectLst>
                <a:latin typeface="Comic Sans MS" pitchFamily="66" charset="0"/>
              </a:rPr>
              <a:t>Léelo José!:</a:t>
            </a:r>
            <a:endParaRPr lang="en-US" sz="1600" dirty="0">
              <a:solidFill>
                <a:schemeClr val="tx1"/>
              </a:solidFill>
              <a:effectLst>
                <a:outerShdw blurRad="38100" dist="38100" dir="2700000" algn="tl">
                  <a:srgbClr val="000000">
                    <a:alpha val="43137"/>
                  </a:srgbClr>
                </a:outerShdw>
              </a:effectLst>
              <a:latin typeface="Comic Sans MS" pitchFamily="66" charset="0"/>
            </a:endParaRPr>
          </a:p>
          <a:p>
            <a:pPr algn="ctr"/>
            <a:endParaRPr lang="es-CO" sz="1600" b="1" i="1" dirty="0">
              <a:solidFill>
                <a:schemeClr val="tx1"/>
              </a:solidFill>
              <a:effectLst>
                <a:outerShdw blurRad="38100" dist="38100" dir="2700000" algn="tl">
                  <a:srgbClr val="000000">
                    <a:alpha val="43137"/>
                  </a:srgbClr>
                </a:outerShdw>
              </a:effectLst>
              <a:latin typeface="Comic Sans MS" pitchFamily="66" charset="0"/>
            </a:endParaRPr>
          </a:p>
        </p:txBody>
      </p:sp>
      <p:sp>
        <p:nvSpPr>
          <p:cNvPr id="7" name="Rounded Rectangular Callout 11"/>
          <p:cNvSpPr/>
          <p:nvPr/>
        </p:nvSpPr>
        <p:spPr>
          <a:xfrm>
            <a:off x="1979354" y="434294"/>
            <a:ext cx="3424793" cy="2960483"/>
          </a:xfrm>
          <a:prstGeom prst="wedgeRoundRectCallout">
            <a:avLst>
              <a:gd name="adj1" fmla="val -26360"/>
              <a:gd name="adj2" fmla="val 111470"/>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CO" sz="1600" b="1" dirty="0">
                <a:solidFill>
                  <a:schemeClr val="tx1"/>
                </a:solidFill>
                <a:effectLst>
                  <a:outerShdw blurRad="38100" dist="38100" dir="2700000" algn="tl">
                    <a:srgbClr val="000000">
                      <a:alpha val="43137"/>
                    </a:srgbClr>
                  </a:outerShdw>
                </a:effectLst>
                <a:latin typeface="Comic Sans MS" pitchFamily="66" charset="0"/>
              </a:rPr>
              <a:t>Claro que si Jonathan dice así: </a:t>
            </a:r>
          </a:p>
          <a:p>
            <a:pPr algn="ctr"/>
            <a:r>
              <a:rPr lang="es-CO" sz="1600" b="1" i="1" dirty="0">
                <a:solidFill>
                  <a:srgbClr val="7030A0"/>
                </a:solidFill>
                <a:effectLst>
                  <a:outerShdw blurRad="38100" dist="38100" dir="2700000" algn="tl">
                    <a:srgbClr val="000000">
                      <a:alpha val="43137"/>
                    </a:srgbClr>
                  </a:outerShdw>
                </a:effectLst>
                <a:latin typeface="Comic Sans MS" pitchFamily="66" charset="0"/>
              </a:rPr>
              <a:t>Ustedes me llaman maestro y señor, y dicen bien. Pero si yo, que soy maestro y señor, les he lavado los pies, también ustedes deben lavarse los pies unos a otros. Les he dado ejemplo para que hagan lo mismo que yo hice con ustedes</a:t>
            </a:r>
            <a:r>
              <a:rPr lang="es-CO" sz="1600" i="1" dirty="0">
                <a:solidFill>
                  <a:srgbClr val="7030A0"/>
                </a:solidFill>
                <a:effectLst>
                  <a:outerShdw blurRad="38100" dist="38100" dir="2700000" algn="tl">
                    <a:srgbClr val="000000">
                      <a:alpha val="43137"/>
                    </a:srgbClr>
                  </a:outerShdw>
                </a:effectLst>
                <a:latin typeface="Comic Sans MS" pitchFamily="66" charset="0"/>
              </a:rPr>
              <a:t>.</a:t>
            </a:r>
            <a:endParaRPr lang="en-US" sz="1600" i="1" dirty="0">
              <a:solidFill>
                <a:srgbClr val="7030A0"/>
              </a:solidFill>
              <a:effectLst>
                <a:outerShdw blurRad="38100" dist="38100" dir="2700000" algn="tl">
                  <a:srgbClr val="000000">
                    <a:alpha val="43137"/>
                  </a:srgbClr>
                </a:outerShdw>
              </a:effectLst>
              <a:latin typeface="Comic Sans MS" pitchFamily="66" charset="0"/>
            </a:endParaRPr>
          </a:p>
          <a:p>
            <a:pPr algn="ctr"/>
            <a:endParaRPr lang="en-US" sz="1600" dirty="0">
              <a:solidFill>
                <a:schemeClr val="tx1"/>
              </a:solidFill>
              <a:effectLst>
                <a:outerShdw blurRad="38100" dist="38100" dir="2700000" algn="tl">
                  <a:srgbClr val="000000">
                    <a:alpha val="43137"/>
                  </a:srgbClr>
                </a:outerShdw>
              </a:effectLst>
              <a:latin typeface="Comic Sans MS" pitchFamily="66"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53" y="4689861"/>
            <a:ext cx="839905" cy="1156496"/>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740" y="5060218"/>
            <a:ext cx="982995" cy="1353521"/>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851" y="4922491"/>
            <a:ext cx="614104" cy="845581"/>
          </a:xfrm>
          <a:prstGeom prst="rect">
            <a:avLst/>
          </a:prstGeom>
        </p:spPr>
      </p:pic>
      <p:sp>
        <p:nvSpPr>
          <p:cNvPr id="15" name="Rounded Rectangular Callout 11"/>
          <p:cNvSpPr/>
          <p:nvPr/>
        </p:nvSpPr>
        <p:spPr>
          <a:xfrm>
            <a:off x="145451" y="417202"/>
            <a:ext cx="1747648" cy="1042101"/>
          </a:xfrm>
          <a:prstGeom prst="wedgeRoundRectCallout">
            <a:avLst>
              <a:gd name="adj1" fmla="val -25716"/>
              <a:gd name="adj2" fmla="val 386350"/>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1600" b="1" dirty="0">
                <a:solidFill>
                  <a:srgbClr val="FFFF00"/>
                </a:solidFill>
                <a:effectLst>
                  <a:outerShdw blurRad="38100" dist="38100" dir="2700000" algn="tl">
                    <a:srgbClr val="000000">
                      <a:alpha val="43137"/>
                    </a:srgbClr>
                  </a:outerShdw>
                </a:effectLst>
                <a:latin typeface="Comic Sans MS" pitchFamily="66" charset="0"/>
              </a:rPr>
              <a:t>“Gloria a ti, Señor Jesús</a:t>
            </a:r>
            <a:r>
              <a:rPr lang="es-CO" sz="1600" b="1" dirty="0">
                <a:solidFill>
                  <a:srgbClr val="FFFF00"/>
                </a:solidFill>
                <a:latin typeface="Comic Sans MS" pitchFamily="66" charset="0"/>
              </a:rPr>
              <a:t>”</a:t>
            </a:r>
            <a:endParaRPr lang="en-US" sz="1600" dirty="0">
              <a:solidFill>
                <a:srgbClr val="FFFF00"/>
              </a:solidFill>
              <a:latin typeface="Comic Sans MS" pitchFamily="66" charset="0"/>
            </a:endParaRPr>
          </a:p>
        </p:txBody>
      </p:sp>
      <p:sp>
        <p:nvSpPr>
          <p:cNvPr id="16" name="Rounded Rectangular Callout 11"/>
          <p:cNvSpPr/>
          <p:nvPr/>
        </p:nvSpPr>
        <p:spPr>
          <a:xfrm>
            <a:off x="7337923" y="5517687"/>
            <a:ext cx="1442848" cy="1042101"/>
          </a:xfrm>
          <a:prstGeom prst="wedgeRoundRectCallout">
            <a:avLst>
              <a:gd name="adj1" fmla="val 113192"/>
              <a:gd name="adj2" fmla="val -61655"/>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1600" b="1" dirty="0">
                <a:solidFill>
                  <a:srgbClr val="FFFF00"/>
                </a:solidFill>
                <a:effectLst>
                  <a:outerShdw blurRad="38100" dist="38100" dir="2700000" algn="tl">
                    <a:srgbClr val="000000">
                      <a:alpha val="43137"/>
                    </a:srgbClr>
                  </a:outerShdw>
                </a:effectLst>
                <a:latin typeface="Comic Sans MS" pitchFamily="66" charset="0"/>
              </a:rPr>
              <a:t>“Palabra del Señor” </a:t>
            </a:r>
            <a:endParaRPr lang="en-US" sz="1600" dirty="0">
              <a:solidFill>
                <a:srgbClr val="FFFF00"/>
              </a:solidFill>
              <a:effectLst>
                <a:outerShdw blurRad="38100" dist="38100" dir="2700000" algn="tl">
                  <a:srgbClr val="000000">
                    <a:alpha val="43137"/>
                  </a:srgbClr>
                </a:outerShdw>
              </a:effectLst>
              <a:latin typeface="Comic Sans MS" pitchFamily="66" charset="0"/>
            </a:endParaRPr>
          </a:p>
        </p:txBody>
      </p:sp>
      <p:sp>
        <p:nvSpPr>
          <p:cNvPr id="18" name="Rectángulo 17">
            <a:hlinkClick r:id="rId7"/>
          </p:cNvPr>
          <p:cNvSpPr/>
          <p:nvPr/>
        </p:nvSpPr>
        <p:spPr>
          <a:xfrm>
            <a:off x="8602433" y="17092"/>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
        <p:nvSpPr>
          <p:cNvPr id="19" name="Rounded Rectangular Callout 11"/>
          <p:cNvSpPr/>
          <p:nvPr/>
        </p:nvSpPr>
        <p:spPr>
          <a:xfrm>
            <a:off x="5653305" y="434294"/>
            <a:ext cx="3460392" cy="2030923"/>
          </a:xfrm>
          <a:prstGeom prst="wedgeRoundRectCallout">
            <a:avLst>
              <a:gd name="adj1" fmla="val -69464"/>
              <a:gd name="adj2" fmla="val 165804"/>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1600" b="1" dirty="0">
                <a:solidFill>
                  <a:srgbClr val="0070C0"/>
                </a:solidFill>
                <a:effectLst>
                  <a:outerShdw blurRad="38100" dist="38100" dir="2700000" algn="tl">
                    <a:srgbClr val="000000">
                      <a:alpha val="43137"/>
                    </a:srgbClr>
                  </a:outerShdw>
                </a:effectLst>
                <a:latin typeface="Comic Sans MS" pitchFamily="66" charset="0"/>
              </a:rPr>
              <a:t>Amigos les comparto que esta catedral de Managua </a:t>
            </a:r>
            <a:r>
              <a:rPr lang="es-CO" b="1" dirty="0">
                <a:solidFill>
                  <a:srgbClr val="FF0000"/>
                </a:solidFill>
                <a:effectLst>
                  <a:outerShdw blurRad="38100" dist="38100" dir="2700000" algn="tl">
                    <a:srgbClr val="000000">
                      <a:alpha val="43137"/>
                    </a:srgbClr>
                  </a:outerShdw>
                </a:effectLst>
                <a:latin typeface="Comic Sans MS" pitchFamily="66" charset="0"/>
              </a:rPr>
              <a:t>fue</a:t>
            </a:r>
            <a:r>
              <a:rPr lang="es-CO" b="1" dirty="0">
                <a:solidFill>
                  <a:srgbClr val="0070C0"/>
                </a:solidFill>
                <a:effectLst>
                  <a:outerShdw blurRad="38100" dist="38100" dir="2700000" algn="tl">
                    <a:srgbClr val="000000">
                      <a:alpha val="43137"/>
                    </a:srgbClr>
                  </a:outerShdw>
                </a:effectLst>
                <a:latin typeface="Comic Sans MS" pitchFamily="66" charset="0"/>
              </a:rPr>
              <a:t> </a:t>
            </a:r>
            <a:r>
              <a:rPr lang="es-CO" b="1" dirty="0">
                <a:solidFill>
                  <a:srgbClr val="FF0000"/>
                </a:solidFill>
                <a:effectLst>
                  <a:outerShdw blurRad="38100" dist="38100" dir="2700000" algn="tl">
                    <a:srgbClr val="000000">
                      <a:alpha val="43137"/>
                    </a:srgbClr>
                  </a:outerShdw>
                </a:effectLst>
                <a:latin typeface="Comic Sans MS" pitchFamily="66" charset="0"/>
              </a:rPr>
              <a:t>dañada por el terremoto </a:t>
            </a:r>
            <a:r>
              <a:rPr lang="es-CO" sz="1600" b="1" dirty="0">
                <a:solidFill>
                  <a:srgbClr val="0070C0"/>
                </a:solidFill>
                <a:effectLst>
                  <a:outerShdw blurRad="38100" dist="38100" dir="2700000" algn="tl">
                    <a:srgbClr val="000000">
                      <a:alpha val="43137"/>
                    </a:srgbClr>
                  </a:outerShdw>
                </a:effectLst>
                <a:latin typeface="Comic Sans MS" pitchFamily="66" charset="0"/>
              </a:rPr>
              <a:t>del 23 de diciembre de 1972, siendo reparada el 8 de julio de 2014</a:t>
            </a:r>
            <a:endParaRPr lang="en-US" sz="1600" dirty="0">
              <a:solidFill>
                <a:srgbClr val="0070C0"/>
              </a:solidFill>
              <a:effectLst>
                <a:outerShdw blurRad="38100" dist="38100" dir="2700000" algn="tl">
                  <a:srgbClr val="000000">
                    <a:alpha val="43137"/>
                  </a:srgbClr>
                </a:outerShdw>
              </a:effectLst>
              <a:latin typeface="Comic Sans MS" pitchFamily="66" charset="0"/>
            </a:endParaRPr>
          </a:p>
        </p:txBody>
      </p:sp>
      <p:pic>
        <p:nvPicPr>
          <p:cNvPr id="2"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8037" y="4756973"/>
            <a:ext cx="1468621" cy="2022197"/>
          </a:xfrm>
          <a:prstGeom prst="rect">
            <a:avLst/>
          </a:prstGeom>
        </p:spPr>
      </p:pic>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2866" y="5153012"/>
            <a:ext cx="1299507" cy="943767"/>
          </a:xfrm>
          <a:prstGeom prst="rect">
            <a:avLst/>
          </a:prstGeom>
        </p:spPr>
      </p:pic>
    </p:spTree>
    <p:extLst>
      <p:ext uri="{BB962C8B-B14F-4D97-AF65-F5344CB8AC3E}">
        <p14:creationId xmlns:p14="http://schemas.microsoft.com/office/powerpoint/2010/main" val="279501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2" y="-58206"/>
            <a:ext cx="12324702" cy="6932645"/>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80" y="5405730"/>
            <a:ext cx="997972" cy="1374144"/>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284" y="5567177"/>
            <a:ext cx="726570" cy="1000440"/>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354" y="5554015"/>
            <a:ext cx="760622" cy="1047327"/>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8499" y="5722052"/>
            <a:ext cx="477254" cy="657148"/>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5783" y="5481851"/>
            <a:ext cx="1011366" cy="1392587"/>
          </a:xfrm>
          <a:prstGeom prst="rect">
            <a:avLst/>
          </a:prstGeom>
        </p:spPr>
      </p:pic>
      <p:sp>
        <p:nvSpPr>
          <p:cNvPr id="17" name="Rounded Rectangular Callout 11"/>
          <p:cNvSpPr/>
          <p:nvPr/>
        </p:nvSpPr>
        <p:spPr>
          <a:xfrm>
            <a:off x="6736837" y="249778"/>
            <a:ext cx="4264547" cy="1963583"/>
          </a:xfrm>
          <a:prstGeom prst="wedgeRoundRectCallout">
            <a:avLst>
              <a:gd name="adj1" fmla="val -68754"/>
              <a:gd name="adj2" fmla="val 205108"/>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just"/>
            <a:r>
              <a:rPr lang="es-NI" sz="1400" dirty="0">
                <a:latin typeface="Comic Sans MS" panose="030F0702030302020204" pitchFamily="66" charset="0"/>
              </a:rPr>
              <a:t>Este texto bíblico, es tomado del Evangelio Según San Juan y se desarrolla en el contexto de la “Última Cena”. </a:t>
            </a:r>
            <a:r>
              <a:rPr lang="es-NI" sz="1600" b="1" dirty="0">
                <a:solidFill>
                  <a:srgbClr val="7030A0"/>
                </a:solidFill>
                <a:latin typeface="Comic Sans MS" panose="030F0702030302020204" pitchFamily="66" charset="0"/>
              </a:rPr>
              <a:t>Es la hora de </a:t>
            </a:r>
            <a:r>
              <a:rPr lang="es-NI" b="1" dirty="0">
                <a:solidFill>
                  <a:srgbClr val="7030A0"/>
                </a:solidFill>
                <a:latin typeface="Comic Sans MS" panose="030F0702030302020204" pitchFamily="66" charset="0"/>
              </a:rPr>
              <a:t>la humildad </a:t>
            </a:r>
            <a:r>
              <a:rPr lang="es-NI" sz="1400" dirty="0">
                <a:latin typeface="Comic Sans MS" panose="030F0702030302020204" pitchFamily="66" charset="0"/>
              </a:rPr>
              <a:t>y de servicio a los suyos. El lavatorio de los pies es un hecho simbólico más fuerte que las palabras. </a:t>
            </a:r>
            <a:endParaRPr lang="es-ES" sz="1200" b="1" dirty="0">
              <a:solidFill>
                <a:schemeClr val="tx1"/>
              </a:solidFill>
              <a:effectLst>
                <a:outerShdw blurRad="38100" dist="38100" dir="2700000" algn="tl">
                  <a:srgbClr val="000000">
                    <a:alpha val="43137"/>
                  </a:srgbClr>
                </a:outerShdw>
              </a:effectLst>
              <a:latin typeface="Comic Sans MS" pitchFamily="66" charset="0"/>
            </a:endParaRPr>
          </a:p>
        </p:txBody>
      </p:sp>
      <p:sp>
        <p:nvSpPr>
          <p:cNvPr id="18" name="Rounded Rectangular Callout 11"/>
          <p:cNvSpPr/>
          <p:nvPr/>
        </p:nvSpPr>
        <p:spPr>
          <a:xfrm>
            <a:off x="4187780" y="249778"/>
            <a:ext cx="2282318" cy="1302700"/>
          </a:xfrm>
          <a:prstGeom prst="wedgeRoundRectCallout">
            <a:avLst>
              <a:gd name="adj1" fmla="val -52362"/>
              <a:gd name="adj2" fmla="val 348298"/>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just"/>
            <a:r>
              <a:rPr lang="es-CO" sz="1400" dirty="0">
                <a:ln w="0"/>
                <a:solidFill>
                  <a:srgbClr val="7030A0"/>
                </a:solidFill>
                <a:effectLst>
                  <a:outerShdw blurRad="38100" dist="38100" dir="2700000" algn="tl">
                    <a:srgbClr val="000000">
                      <a:alpha val="43137"/>
                    </a:srgbClr>
                  </a:outerShdw>
                </a:effectLst>
                <a:latin typeface="Comic Sans MS" panose="030F0702030302020204" pitchFamily="66" charset="0"/>
              </a:rPr>
              <a:t>Muestra la actitud de </a:t>
            </a:r>
            <a:r>
              <a:rPr lang="es-CO" sz="1600" b="1" dirty="0">
                <a:ln w="0"/>
                <a:solidFill>
                  <a:srgbClr val="FF0000"/>
                </a:solidFill>
                <a:effectLst>
                  <a:outerShdw blurRad="38100" dist="38100" dir="2700000" algn="tl">
                    <a:srgbClr val="000000">
                      <a:alpha val="43137"/>
                    </a:srgbClr>
                  </a:outerShdw>
                </a:effectLst>
                <a:latin typeface="Comic Sans MS" panose="030F0702030302020204" pitchFamily="66" charset="0"/>
              </a:rPr>
              <a:t>humilde servicio</a:t>
            </a:r>
            <a:r>
              <a:rPr lang="es-CO" sz="1400" dirty="0">
                <a:ln w="0"/>
                <a:solidFill>
                  <a:srgbClr val="7030A0"/>
                </a:solidFill>
                <a:effectLst>
                  <a:outerShdw blurRad="38100" dist="38100" dir="2700000" algn="tl">
                    <a:srgbClr val="000000">
                      <a:alpha val="43137"/>
                    </a:srgbClr>
                  </a:outerShdw>
                </a:effectLst>
                <a:latin typeface="Comic Sans MS" panose="030F0702030302020204" pitchFamily="66" charset="0"/>
              </a:rPr>
              <a:t> que exige el cumplimiento del nuevo mandamiento del amor. </a:t>
            </a:r>
            <a:endParaRPr lang="es-ES" sz="1200" dirty="0">
              <a:ln w="0"/>
              <a:solidFill>
                <a:srgbClr val="7030A0"/>
              </a:solidFill>
              <a:effectLst>
                <a:outerShdw blurRad="38100" dist="38100" dir="2700000" algn="tl">
                  <a:srgbClr val="000000">
                    <a:alpha val="43137"/>
                  </a:srgbClr>
                </a:outerShdw>
              </a:effectLst>
              <a:latin typeface="Comic Sans MS" pitchFamily="66" charset="0"/>
            </a:endParaRPr>
          </a:p>
        </p:txBody>
      </p:sp>
      <p:sp>
        <p:nvSpPr>
          <p:cNvPr id="19" name="Rounded Rectangular Callout 11"/>
          <p:cNvSpPr/>
          <p:nvPr/>
        </p:nvSpPr>
        <p:spPr>
          <a:xfrm>
            <a:off x="7588665" y="3033758"/>
            <a:ext cx="4403280" cy="1280630"/>
          </a:xfrm>
          <a:prstGeom prst="wedgeRoundRectCallout">
            <a:avLst>
              <a:gd name="adj1" fmla="val -45034"/>
              <a:gd name="adj2" fmla="val 146250"/>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just"/>
            <a:r>
              <a:rPr lang="es-CO" sz="1400" dirty="0">
                <a:ln w="0"/>
                <a:solidFill>
                  <a:schemeClr val="tx1"/>
                </a:solidFill>
                <a:effectLst>
                  <a:outerShdw blurRad="38100" dist="38100" dir="2700000" algn="tl">
                    <a:srgbClr val="000000">
                      <a:alpha val="43137"/>
                    </a:srgbClr>
                  </a:outerShdw>
                </a:effectLst>
                <a:latin typeface="Comic Sans MS" panose="030F0702030302020204" pitchFamily="66" charset="0"/>
              </a:rPr>
              <a:t>Después de la acción de que Jesús lava los pies a los discípulos. Es una exhortación, una enseñanza de amor con </a:t>
            </a:r>
            <a:r>
              <a:rPr lang="es-CO" sz="1400" dirty="0">
                <a:ln w="0"/>
                <a:solidFill>
                  <a:schemeClr val="bg1"/>
                </a:solidFill>
                <a:effectLst>
                  <a:outerShdw blurRad="38100" dist="38100" dir="2700000" algn="tl">
                    <a:srgbClr val="000000">
                      <a:alpha val="43137"/>
                    </a:srgbClr>
                  </a:outerShdw>
                </a:effectLst>
                <a:latin typeface="Comic Sans MS" panose="030F0702030302020204" pitchFamily="66" charset="0"/>
              </a:rPr>
              <a:t>“</a:t>
            </a:r>
            <a:r>
              <a:rPr lang="es-CO" sz="1600" b="1" dirty="0">
                <a:ln w="0"/>
                <a:solidFill>
                  <a:schemeClr val="bg1"/>
                </a:solidFill>
                <a:effectLst>
                  <a:outerShdw blurRad="38100" dist="38100" dir="2700000" algn="tl">
                    <a:srgbClr val="000000">
                      <a:alpha val="43137"/>
                    </a:srgbClr>
                  </a:outerShdw>
                </a:effectLst>
                <a:latin typeface="Comic Sans MS" panose="030F0702030302020204" pitchFamily="66" charset="0"/>
              </a:rPr>
              <a:t>el ejemplo vivo”</a:t>
            </a:r>
            <a:r>
              <a:rPr lang="es-CO" sz="1400" dirty="0">
                <a:ln w="0"/>
                <a:solidFill>
                  <a:schemeClr val="tx1"/>
                </a:solidFill>
                <a:effectLst>
                  <a:outerShdw blurRad="38100" dist="38100" dir="2700000" algn="tl">
                    <a:srgbClr val="000000">
                      <a:alpha val="43137"/>
                    </a:srgbClr>
                  </a:outerShdw>
                </a:effectLst>
                <a:latin typeface="Comic Sans MS" panose="030F0702030302020204" pitchFamily="66" charset="0"/>
              </a:rPr>
              <a:t>, de que está bien que le reconozcan como señor y maestro</a:t>
            </a:r>
            <a:endParaRPr lang="es-ES" sz="1200" dirty="0">
              <a:ln w="0"/>
              <a:solidFill>
                <a:schemeClr val="tx1"/>
              </a:solidFill>
              <a:effectLst>
                <a:outerShdw blurRad="38100" dist="38100" dir="2700000" algn="tl">
                  <a:srgbClr val="000000">
                    <a:alpha val="43137"/>
                  </a:srgbClr>
                </a:outerShdw>
              </a:effectLst>
              <a:latin typeface="Comic Sans MS" pitchFamily="66" charset="0"/>
            </a:endParaRPr>
          </a:p>
        </p:txBody>
      </p:sp>
      <p:sp>
        <p:nvSpPr>
          <p:cNvPr id="20" name="Rounded Rectangular Callout 11"/>
          <p:cNvSpPr/>
          <p:nvPr/>
        </p:nvSpPr>
        <p:spPr>
          <a:xfrm>
            <a:off x="148362" y="188215"/>
            <a:ext cx="1975700" cy="3226103"/>
          </a:xfrm>
          <a:prstGeom prst="wedgeRoundRectCallout">
            <a:avLst>
              <a:gd name="adj1" fmla="val 10775"/>
              <a:gd name="adj2" fmla="val 106178"/>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dirty="0">
                <a:ln w="0"/>
                <a:solidFill>
                  <a:srgbClr val="7030A0"/>
                </a:solidFill>
                <a:effectLst>
                  <a:outerShdw blurRad="38100" dist="38100" dir="2700000" algn="tl">
                    <a:srgbClr val="000000">
                      <a:alpha val="43137"/>
                    </a:srgbClr>
                  </a:outerShdw>
                </a:effectLst>
                <a:latin typeface="Comic Sans MS" pitchFamily="66" charset="0"/>
              </a:rPr>
              <a:t>Amigos estamos ahora en Catedral de </a:t>
            </a:r>
            <a:r>
              <a:rPr lang="es-ES" sz="2000" dirty="0">
                <a:ln w="0"/>
                <a:solidFill>
                  <a:srgbClr val="FFFF00"/>
                </a:solidFill>
                <a:effectLst>
                  <a:outerShdw blurRad="38100" dist="38100" dir="2700000" algn="tl">
                    <a:srgbClr val="000000">
                      <a:alpha val="43137"/>
                    </a:srgbClr>
                  </a:outerShdw>
                </a:effectLst>
                <a:latin typeface="Comic Sans MS" pitchFamily="66" charset="0"/>
              </a:rPr>
              <a:t>Chinandega</a:t>
            </a:r>
            <a:r>
              <a:rPr lang="es-ES" sz="2000" dirty="0">
                <a:ln w="0"/>
                <a:solidFill>
                  <a:srgbClr val="FF0000"/>
                </a:solidFill>
                <a:effectLst>
                  <a:outerShdw blurRad="38100" dist="38100" dir="2700000" algn="tl">
                    <a:srgbClr val="000000">
                      <a:alpha val="43137"/>
                    </a:srgbClr>
                  </a:outerShdw>
                </a:effectLst>
                <a:latin typeface="Comic Sans MS" pitchFamily="66" charset="0"/>
              </a:rPr>
              <a:t> </a:t>
            </a:r>
            <a:r>
              <a:rPr lang="es-ES" sz="1600" dirty="0">
                <a:ln w="0"/>
                <a:solidFill>
                  <a:srgbClr val="7030A0"/>
                </a:solidFill>
                <a:effectLst>
                  <a:outerShdw blurRad="38100" dist="38100" dir="2700000" algn="tl">
                    <a:srgbClr val="000000">
                      <a:alpha val="43137"/>
                    </a:srgbClr>
                  </a:outerShdw>
                </a:effectLst>
                <a:latin typeface="Comic Sans MS" pitchFamily="66" charset="0"/>
              </a:rPr>
              <a:t>y desde aquí empezaremos con el primer paso de la Lectio Divina:</a:t>
            </a:r>
            <a:r>
              <a:rPr lang="es-CO" sz="1600" dirty="0">
                <a:ln w="0"/>
                <a:solidFill>
                  <a:srgbClr val="7030A0"/>
                </a:solidFill>
                <a:effectLst>
                  <a:outerShdw blurRad="38100" dist="38100" dir="2700000" algn="tl">
                    <a:srgbClr val="000000">
                      <a:alpha val="43137"/>
                    </a:srgbClr>
                  </a:outerShdw>
                </a:effectLst>
                <a:latin typeface="Comic Sans MS" pitchFamily="66" charset="0"/>
              </a:rPr>
              <a:t> </a:t>
            </a:r>
            <a:r>
              <a:rPr lang="es-CO" sz="1600" b="1" dirty="0">
                <a:ln w="0"/>
                <a:solidFill>
                  <a:srgbClr val="FFFF00"/>
                </a:solidFill>
                <a:effectLst>
                  <a:outerShdw blurRad="38100" dist="38100" dir="2700000" algn="tl">
                    <a:srgbClr val="000000">
                      <a:alpha val="43137"/>
                    </a:srgbClr>
                  </a:outerShdw>
                </a:effectLst>
                <a:latin typeface="Comic Sans MS" pitchFamily="66" charset="0"/>
              </a:rPr>
              <a:t>Lectura. ¿Qué dice el texto?</a:t>
            </a:r>
          </a:p>
          <a:p>
            <a:pPr algn="ctr"/>
            <a:endParaRPr lang="es-ES" sz="1600" dirty="0">
              <a:ln w="0"/>
              <a:solidFill>
                <a:srgbClr val="7030A0"/>
              </a:solidFill>
              <a:effectLst>
                <a:outerShdw blurRad="38100" dist="38100" dir="2700000" algn="tl">
                  <a:srgbClr val="000000">
                    <a:alpha val="43137"/>
                  </a:srgbClr>
                </a:outerShdw>
              </a:effectLst>
              <a:latin typeface="Comic Sans MS" pitchFamily="66" charset="0"/>
            </a:endParaRPr>
          </a:p>
        </p:txBody>
      </p:sp>
      <p:sp>
        <p:nvSpPr>
          <p:cNvPr id="13" name="Rectángulo 12">
            <a:hlinkClick r:id="rId9"/>
          </p:cNvPr>
          <p:cNvSpPr/>
          <p:nvPr/>
        </p:nvSpPr>
        <p:spPr>
          <a:xfrm rot="16200000">
            <a:off x="10501962" y="4911303"/>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
        <p:nvSpPr>
          <p:cNvPr id="14" name="Rounded Rectangular Callout 11"/>
          <p:cNvSpPr/>
          <p:nvPr/>
        </p:nvSpPr>
        <p:spPr>
          <a:xfrm>
            <a:off x="2230349" y="2144994"/>
            <a:ext cx="2402021" cy="1454523"/>
          </a:xfrm>
          <a:prstGeom prst="wedgeRoundRectCallout">
            <a:avLst>
              <a:gd name="adj1" fmla="val -33259"/>
              <a:gd name="adj2" fmla="val 192384"/>
              <a:gd name="adj3" fmla="val 16667"/>
            </a:avLst>
          </a:prstGeom>
          <a:solidFill>
            <a:srgbClr val="00B0F0"/>
          </a:solidFill>
          <a:ln/>
        </p:spPr>
        <p:style>
          <a:lnRef idx="0">
            <a:schemeClr val="accent2"/>
          </a:lnRef>
          <a:fillRef idx="3">
            <a:schemeClr val="accent2"/>
          </a:fillRef>
          <a:effectRef idx="3">
            <a:schemeClr val="accent2"/>
          </a:effectRef>
          <a:fontRef idx="minor">
            <a:schemeClr val="lt1"/>
          </a:fontRef>
        </p:style>
        <p:txBody>
          <a:bodyPr rtlCol="0" anchor="ctr"/>
          <a:lstStyle/>
          <a:p>
            <a:pPr algn="just"/>
            <a:r>
              <a:rPr lang="es-CO" sz="1400" dirty="0">
                <a:ln w="0"/>
                <a:solidFill>
                  <a:srgbClr val="7030A0"/>
                </a:solidFill>
                <a:effectLst>
                  <a:outerShdw blurRad="38100" dist="38100" dir="2700000" algn="tl">
                    <a:srgbClr val="000000">
                      <a:alpha val="43137"/>
                    </a:srgbClr>
                  </a:outerShdw>
                </a:effectLst>
                <a:latin typeface="Comic Sans MS" panose="030F0702030302020204" pitchFamily="66" charset="0"/>
              </a:rPr>
              <a:t>El señor y maestro les ha dado una lección de cómo actuar en la comunidad cristiana. El que busque servir como </a:t>
            </a:r>
            <a:r>
              <a:rPr lang="es-CO" sz="1600" b="1" dirty="0">
                <a:ln w="0"/>
                <a:solidFill>
                  <a:srgbClr val="FFFF00"/>
                </a:solidFill>
                <a:effectLst>
                  <a:outerShdw blurRad="38100" dist="38100" dir="2700000" algn="tl">
                    <a:srgbClr val="000000">
                      <a:alpha val="43137"/>
                    </a:srgbClr>
                  </a:outerShdw>
                </a:effectLst>
                <a:latin typeface="Comic Sans MS" panose="030F0702030302020204" pitchFamily="66" charset="0"/>
              </a:rPr>
              <a:t>Jesús “será feliz”.</a:t>
            </a:r>
            <a:endParaRPr lang="es-ES" sz="1200" b="1" dirty="0">
              <a:ln w="0"/>
              <a:solidFill>
                <a:srgbClr val="FFFF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51958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859" y="5106021"/>
            <a:ext cx="1014404" cy="1396771"/>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9625" y="5260000"/>
            <a:ext cx="672128" cy="925477"/>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7967" y="5134664"/>
            <a:ext cx="1167270" cy="1607256"/>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5151868"/>
            <a:ext cx="619128" cy="852500"/>
          </a:xfrm>
          <a:prstGeom prst="rect">
            <a:avLst/>
          </a:prstGeom>
        </p:spPr>
      </p:pic>
      <p:sp>
        <p:nvSpPr>
          <p:cNvPr id="12" name="Rounded Rectangular Callout 11"/>
          <p:cNvSpPr/>
          <p:nvPr/>
        </p:nvSpPr>
        <p:spPr>
          <a:xfrm>
            <a:off x="3469624" y="170569"/>
            <a:ext cx="3182846" cy="2152197"/>
          </a:xfrm>
          <a:prstGeom prst="wedgeRoundRectCallout">
            <a:avLst>
              <a:gd name="adj1" fmla="val -37589"/>
              <a:gd name="adj2" fmla="val 186159"/>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CO" sz="1600" dirty="0">
                <a:ln w="0"/>
                <a:solidFill>
                  <a:srgbClr val="7030A0"/>
                </a:solidFill>
                <a:effectLst>
                  <a:outerShdw blurRad="38100" dist="38100" dir="2700000" algn="tl">
                    <a:srgbClr val="000000">
                      <a:alpha val="43137"/>
                    </a:srgbClr>
                  </a:outerShdw>
                </a:effectLst>
                <a:latin typeface="Comic Sans MS" pitchFamily="66" charset="0"/>
              </a:rPr>
              <a:t>El lugar donde ocurre este pasaje es en Jerusalén durante la noche en la “</a:t>
            </a:r>
            <a:r>
              <a:rPr lang="es-CO" b="1" dirty="0">
                <a:ln w="0"/>
                <a:solidFill>
                  <a:srgbClr val="7030A0"/>
                </a:solidFill>
                <a:effectLst>
                  <a:outerShdw blurRad="38100" dist="38100" dir="2700000" algn="tl">
                    <a:srgbClr val="000000">
                      <a:alpha val="43137"/>
                    </a:srgbClr>
                  </a:outerShdw>
                </a:effectLst>
                <a:latin typeface="Comic Sans MS" pitchFamily="66" charset="0"/>
              </a:rPr>
              <a:t>última cena”</a:t>
            </a:r>
            <a:r>
              <a:rPr lang="es-CO" sz="1600" dirty="0">
                <a:ln w="0"/>
                <a:solidFill>
                  <a:srgbClr val="7030A0"/>
                </a:solidFill>
                <a:effectLst>
                  <a:outerShdw blurRad="38100" dist="38100" dir="2700000" algn="tl">
                    <a:srgbClr val="000000">
                      <a:alpha val="43137"/>
                    </a:srgbClr>
                  </a:outerShdw>
                </a:effectLst>
                <a:latin typeface="Comic Sans MS" pitchFamily="66" charset="0"/>
              </a:rPr>
              <a:t> y además, se ven reflejados sentimientos de preocupación, complacencia y esperanza. </a:t>
            </a:r>
            <a:endParaRPr lang="es-ES" sz="1600" dirty="0">
              <a:ln w="0"/>
              <a:solidFill>
                <a:srgbClr val="FF0000"/>
              </a:solidFill>
              <a:effectLst>
                <a:outerShdw blurRad="38100" dist="38100" dir="2700000" algn="tl">
                  <a:srgbClr val="000000">
                    <a:alpha val="43137"/>
                  </a:srgbClr>
                </a:outerShdw>
              </a:effectLst>
              <a:latin typeface="Comic Sans MS" pitchFamily="66" charset="0"/>
            </a:endParaRPr>
          </a:p>
        </p:txBody>
      </p:sp>
      <p:sp>
        <p:nvSpPr>
          <p:cNvPr id="14" name="Rounded Rectangular Callout 11"/>
          <p:cNvSpPr/>
          <p:nvPr/>
        </p:nvSpPr>
        <p:spPr>
          <a:xfrm>
            <a:off x="210575" y="170569"/>
            <a:ext cx="2997592" cy="1977013"/>
          </a:xfrm>
          <a:prstGeom prst="wedgeRoundRectCallout">
            <a:avLst>
              <a:gd name="adj1" fmla="val -6648"/>
              <a:gd name="adj2" fmla="val 192001"/>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1600" dirty="0">
                <a:ln w="0"/>
                <a:solidFill>
                  <a:srgbClr val="7030A0"/>
                </a:solidFill>
                <a:effectLst>
                  <a:outerShdw blurRad="38100" dist="38100" dir="2700000" algn="tl">
                    <a:srgbClr val="000000">
                      <a:alpha val="43137"/>
                    </a:srgbClr>
                  </a:outerShdw>
                </a:effectLst>
                <a:latin typeface="Comic Sans MS" pitchFamily="66" charset="0"/>
              </a:rPr>
              <a:t>Continuemos: Los personajes que aparecen en este texto bíblico son: “</a:t>
            </a:r>
            <a:r>
              <a:rPr lang="es-CO" b="1" dirty="0">
                <a:ln w="0"/>
                <a:solidFill>
                  <a:srgbClr val="FF0000"/>
                </a:solidFill>
                <a:effectLst>
                  <a:outerShdw blurRad="38100" dist="38100" dir="2700000" algn="tl">
                    <a:srgbClr val="000000">
                      <a:alpha val="43137"/>
                    </a:srgbClr>
                  </a:outerShdw>
                </a:effectLst>
                <a:latin typeface="Comic Sans MS" pitchFamily="66" charset="0"/>
              </a:rPr>
              <a:t>Jesús como emisor y los discípulos como receptores del mensaje” </a:t>
            </a:r>
            <a:endParaRPr lang="es-ES" sz="1600" b="1" dirty="0">
              <a:ln w="0"/>
              <a:solidFill>
                <a:srgbClr val="FF0000"/>
              </a:solidFill>
              <a:effectLst>
                <a:outerShdw blurRad="38100" dist="38100" dir="2700000" algn="tl">
                  <a:srgbClr val="000000">
                    <a:alpha val="43137"/>
                  </a:srgbClr>
                </a:outerShdw>
              </a:effectLst>
              <a:latin typeface="Comic Sans MS" pitchFamily="66" charset="0"/>
            </a:endParaRPr>
          </a:p>
        </p:txBody>
      </p:sp>
      <p:sp>
        <p:nvSpPr>
          <p:cNvPr id="15" name="Rounded Rectangular Callout 11"/>
          <p:cNvSpPr/>
          <p:nvPr/>
        </p:nvSpPr>
        <p:spPr>
          <a:xfrm>
            <a:off x="7399090" y="170569"/>
            <a:ext cx="4504888" cy="2337739"/>
          </a:xfrm>
          <a:prstGeom prst="wedgeRoundRectCallout">
            <a:avLst>
              <a:gd name="adj1" fmla="val -41413"/>
              <a:gd name="adj2" fmla="val 157126"/>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just"/>
            <a:r>
              <a:rPr lang="es-CO" sz="1600" dirty="0">
                <a:ln w="0"/>
                <a:solidFill>
                  <a:srgbClr val="7030A0"/>
                </a:solidFill>
                <a:effectLst>
                  <a:outerShdw blurRad="38100" dist="38100" dir="2700000" algn="tl">
                    <a:srgbClr val="000000">
                      <a:alpha val="43137"/>
                    </a:srgbClr>
                  </a:outerShdw>
                </a:effectLst>
                <a:latin typeface="Comic Sans MS" pitchFamily="66" charset="0"/>
              </a:rPr>
              <a:t>Amigos sabían que los orígenes de la catedral de esta ciudad, se remontan a la Misión que  menciona el cronista </a:t>
            </a:r>
            <a:r>
              <a:rPr lang="es-CO" sz="1600" b="1" dirty="0">
                <a:ln w="0"/>
                <a:solidFill>
                  <a:srgbClr val="7030A0"/>
                </a:solidFill>
                <a:effectLst>
                  <a:outerShdw blurRad="38100" dist="38100" dir="2700000" algn="tl">
                    <a:srgbClr val="000000">
                      <a:alpha val="43137"/>
                    </a:srgbClr>
                  </a:outerShdw>
                </a:effectLst>
                <a:latin typeface="Comic Sans MS" pitchFamily="66" charset="0"/>
              </a:rPr>
              <a:t>Gonzalo Fernández de Oviedo </a:t>
            </a:r>
            <a:r>
              <a:rPr lang="es-CO" sz="1600" dirty="0">
                <a:ln w="0"/>
                <a:solidFill>
                  <a:srgbClr val="7030A0"/>
                </a:solidFill>
                <a:effectLst>
                  <a:outerShdw blurRad="38100" dist="38100" dir="2700000" algn="tl">
                    <a:srgbClr val="000000">
                      <a:alpha val="43137"/>
                    </a:srgbClr>
                  </a:outerShdw>
                </a:effectLst>
                <a:latin typeface="Comic Sans MS" pitchFamily="66" charset="0"/>
              </a:rPr>
              <a:t>en la tercera década del Siglo XVI. Por 1530 visitó este lugar el observador naturalista, quién trató al Cacique Agateyte, el primer cristiano bautizado quizás, antes que sus compañeros de tribu.</a:t>
            </a:r>
            <a:endParaRPr lang="es-ES" sz="1600" dirty="0">
              <a:ln w="0"/>
              <a:solidFill>
                <a:srgbClr val="FF0000"/>
              </a:solidFill>
              <a:effectLst>
                <a:outerShdw blurRad="38100" dist="38100" dir="2700000" algn="tl">
                  <a:srgbClr val="000000">
                    <a:alpha val="43137"/>
                  </a:srgbClr>
                </a:outerShdw>
              </a:effectLst>
              <a:latin typeface="Comic Sans MS" pitchFamily="66" charset="0"/>
            </a:endParaRPr>
          </a:p>
        </p:txBody>
      </p:sp>
      <p:sp>
        <p:nvSpPr>
          <p:cNvPr id="13" name="Rectángulo 12">
            <a:hlinkClick r:id="rId9"/>
          </p:cNvPr>
          <p:cNvSpPr/>
          <p:nvPr/>
        </p:nvSpPr>
        <p:spPr>
          <a:xfrm rot="16200000">
            <a:off x="10442404" y="4923277"/>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sp>
        <p:nvSpPr>
          <p:cNvPr id="16" name="Rounded Rectangular Callout 11"/>
          <p:cNvSpPr/>
          <p:nvPr/>
        </p:nvSpPr>
        <p:spPr>
          <a:xfrm>
            <a:off x="9689283" y="3388664"/>
            <a:ext cx="2112139" cy="987914"/>
          </a:xfrm>
          <a:prstGeom prst="wedgeRoundRectCallout">
            <a:avLst>
              <a:gd name="adj1" fmla="val -40179"/>
              <a:gd name="adj2" fmla="val 126720"/>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just"/>
            <a:r>
              <a:rPr lang="es-CO" sz="1600" b="1" dirty="0">
                <a:ln w="0"/>
                <a:solidFill>
                  <a:srgbClr val="7030A0"/>
                </a:solidFill>
                <a:effectLst>
                  <a:outerShdw blurRad="38100" dist="38100" dir="2700000" algn="tl">
                    <a:srgbClr val="000000">
                      <a:alpha val="43137"/>
                    </a:srgbClr>
                  </a:outerShdw>
                </a:effectLst>
                <a:latin typeface="Comic Sans MS" panose="030F0702030302020204" pitchFamily="66" charset="0"/>
              </a:rPr>
              <a:t>Muy interesante </a:t>
            </a:r>
            <a:r>
              <a:rPr lang="es-CO" sz="1600" b="1" dirty="0">
                <a:ln w="0"/>
                <a:solidFill>
                  <a:srgbClr val="FF0000"/>
                </a:solidFill>
                <a:effectLst>
                  <a:outerShdw blurRad="38100" dist="38100" dir="2700000" algn="tl">
                    <a:srgbClr val="000000">
                      <a:alpha val="43137"/>
                    </a:srgbClr>
                  </a:outerShdw>
                </a:effectLst>
                <a:latin typeface="Comic Sans MS" panose="030F0702030302020204" pitchFamily="66" charset="0"/>
              </a:rPr>
              <a:t>este dato que nos cuentas José. </a:t>
            </a:r>
            <a:endParaRPr lang="es-ES" sz="1200" dirty="0">
              <a:ln w="0"/>
              <a:solidFill>
                <a:srgbClr val="7030A0"/>
              </a:solidFill>
              <a:effectLst>
                <a:outerShdw blurRad="38100" dist="38100" dir="2700000" algn="tl">
                  <a:srgbClr val="000000">
                    <a:alpha val="43137"/>
                  </a:srgbClr>
                </a:outerShdw>
              </a:effectLst>
              <a:latin typeface="Comic Sans MS" pitchFamily="66" charset="0"/>
            </a:endParaRPr>
          </a:p>
        </p:txBody>
      </p:sp>
      <p:pic>
        <p:nvPicPr>
          <p:cNvPr id="2" name="Imagen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5539" y="5030888"/>
            <a:ext cx="1068970" cy="1471904"/>
          </a:xfrm>
          <a:prstGeom prst="rect">
            <a:avLst/>
          </a:prstGeom>
        </p:spPr>
      </p:pic>
      <p:sp>
        <p:nvSpPr>
          <p:cNvPr id="17" name="Rounded Rectangular Callout 11"/>
          <p:cNvSpPr/>
          <p:nvPr/>
        </p:nvSpPr>
        <p:spPr>
          <a:xfrm>
            <a:off x="5265406" y="2802833"/>
            <a:ext cx="2368576" cy="987914"/>
          </a:xfrm>
          <a:prstGeom prst="wedgeRoundRectCallout">
            <a:avLst>
              <a:gd name="adj1" fmla="val 2514"/>
              <a:gd name="adj2" fmla="val 186162"/>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b="1" dirty="0">
                <a:ln w="0"/>
                <a:solidFill>
                  <a:schemeClr val="bg1"/>
                </a:solidFill>
                <a:effectLst>
                  <a:outerShdw blurRad="38100" dist="38100" dir="2700000" algn="tl">
                    <a:srgbClr val="000000">
                      <a:alpha val="43137"/>
                    </a:srgbClr>
                  </a:outerShdw>
                </a:effectLst>
                <a:latin typeface="Comic Sans MS" panose="030F0702030302020204" pitchFamily="66" charset="0"/>
              </a:rPr>
              <a:t>¡Francis y Elton!, estos  elementos me hacen ir mas allá en la Lectio Divina</a:t>
            </a:r>
            <a:endParaRPr lang="es-ES" sz="1100" dirty="0">
              <a:ln w="0"/>
              <a:solidFill>
                <a:schemeClr val="bg1"/>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448610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a:hlinkClick r:id="rId4"/>
          </p:cNvPr>
          <p:cNvSpPr/>
          <p:nvPr/>
        </p:nvSpPr>
        <p:spPr>
          <a:xfrm rot="16200000">
            <a:off x="10418073" y="1289928"/>
            <a:ext cx="2979967" cy="400110"/>
          </a:xfrm>
          <a:prstGeom prst="rect">
            <a:avLst/>
          </a:prstGeom>
          <a:noFill/>
        </p:spPr>
        <p:txBody>
          <a:bodyPr wrap="square" lIns="91440" tIns="45720" rIns="91440" bIns="45720">
            <a:spAutoFit/>
          </a:bodyPr>
          <a:lstStyle/>
          <a:p>
            <a:pPr algn="ctr"/>
            <a:r>
              <a:rPr lang="es-ES" sz="2000" dirty="0">
                <a:ln w="0"/>
                <a:solidFill>
                  <a:schemeClr val="accent1">
                    <a:lumMod val="5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www.cristonautas.com</a:t>
            </a: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8453" y="5483947"/>
            <a:ext cx="949636" cy="1307589"/>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569" y="5171626"/>
            <a:ext cx="731132" cy="1006721"/>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4529" y="5272459"/>
            <a:ext cx="414148" cy="570255"/>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9885" y="5355942"/>
            <a:ext cx="431591" cy="594273"/>
          </a:xfrm>
          <a:prstGeom prst="rect">
            <a:avLst/>
          </a:prstGeom>
        </p:spPr>
      </p:pic>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952" y="5494789"/>
            <a:ext cx="911262" cy="1254749"/>
          </a:xfrm>
          <a:prstGeom prst="rect">
            <a:avLst/>
          </a:prstGeom>
        </p:spPr>
      </p:pic>
      <p:sp>
        <p:nvSpPr>
          <p:cNvPr id="12" name="Rounded Rectangular Callout 11"/>
          <p:cNvSpPr/>
          <p:nvPr/>
        </p:nvSpPr>
        <p:spPr>
          <a:xfrm>
            <a:off x="8565623" y="285441"/>
            <a:ext cx="2389622" cy="1671545"/>
          </a:xfrm>
          <a:prstGeom prst="wedgeRoundRectCallout">
            <a:avLst>
              <a:gd name="adj1" fmla="val -112027"/>
              <a:gd name="adj2" fmla="val 249613"/>
              <a:gd name="adj3" fmla="val 16667"/>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600" dirty="0">
                <a:ln w="0"/>
                <a:solidFill>
                  <a:srgbClr val="7030A0"/>
                </a:solidFill>
                <a:effectLst>
                  <a:outerShdw blurRad="38100" dist="38100" dir="2700000" algn="tl">
                    <a:srgbClr val="000000">
                      <a:alpha val="43137"/>
                    </a:srgbClr>
                  </a:outerShdw>
                </a:effectLst>
                <a:latin typeface="Comic Sans MS" pitchFamily="66" charset="0"/>
              </a:rPr>
              <a:t>La mía es: </a:t>
            </a:r>
            <a:r>
              <a:rPr lang="es-CO" sz="1600" dirty="0">
                <a:ln w="0"/>
                <a:solidFill>
                  <a:srgbClr val="FFFF00"/>
                </a:solidFill>
                <a:effectLst>
                  <a:outerShdw blurRad="38100" dist="38100" dir="2700000" algn="tl">
                    <a:srgbClr val="000000">
                      <a:alpha val="43137"/>
                    </a:srgbClr>
                  </a:outerShdw>
                </a:effectLst>
                <a:latin typeface="Comic Sans MS" pitchFamily="66" charset="0"/>
              </a:rPr>
              <a:t>¿Sirvo en mi parroquia? ¿estoy disponible a cualquier servicio en la construcción del Reino de Dios?</a:t>
            </a:r>
            <a:endParaRPr lang="es-ES" sz="1600"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3" name="Rounded Rectangular Callout 11"/>
          <p:cNvSpPr/>
          <p:nvPr/>
        </p:nvSpPr>
        <p:spPr>
          <a:xfrm>
            <a:off x="6095999" y="781983"/>
            <a:ext cx="2184875" cy="1404859"/>
          </a:xfrm>
          <a:prstGeom prst="wedgeRoundRectCallout">
            <a:avLst>
              <a:gd name="adj1" fmla="val -97402"/>
              <a:gd name="adj2" fmla="val 268216"/>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1600" dirty="0">
                <a:ln w="0"/>
                <a:solidFill>
                  <a:srgbClr val="7030A0"/>
                </a:solidFill>
                <a:effectLst>
                  <a:outerShdw blurRad="38100" dist="38100" dir="2700000" algn="tl">
                    <a:srgbClr val="000000">
                      <a:alpha val="43137"/>
                    </a:srgbClr>
                  </a:outerShdw>
                </a:effectLst>
                <a:latin typeface="Comic Sans MS" pitchFamily="66" charset="0"/>
              </a:rPr>
              <a:t>Mi pregunta es: </a:t>
            </a:r>
            <a:r>
              <a:rPr lang="es-CO" sz="1600" dirty="0">
                <a:ln w="0"/>
                <a:solidFill>
                  <a:srgbClr val="FFFF00"/>
                </a:solidFill>
                <a:effectLst>
                  <a:outerShdw blurRad="38100" dist="38100" dir="2700000" algn="tl">
                    <a:srgbClr val="000000">
                      <a:alpha val="43137"/>
                    </a:srgbClr>
                  </a:outerShdw>
                </a:effectLst>
                <a:latin typeface="Comic Sans MS" pitchFamily="66" charset="0"/>
              </a:rPr>
              <a:t>¿Sirvo en mi comunidad? ¿en mi país? ¿o sólo me dedico a criticar?</a:t>
            </a:r>
            <a:endParaRPr lang="es-ES" sz="1600"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4" name="Rounded Rectangular Callout 11"/>
          <p:cNvSpPr/>
          <p:nvPr/>
        </p:nvSpPr>
        <p:spPr>
          <a:xfrm>
            <a:off x="386522" y="200220"/>
            <a:ext cx="2661477" cy="1756766"/>
          </a:xfrm>
          <a:prstGeom prst="wedgeRoundRectCallout">
            <a:avLst>
              <a:gd name="adj1" fmla="val -22819"/>
              <a:gd name="adj2" fmla="val 250697"/>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600" dirty="0">
                <a:solidFill>
                  <a:schemeClr val="tx1"/>
                </a:solidFill>
                <a:latin typeface="Comic Sans MS" pitchFamily="66" charset="0"/>
              </a:rPr>
              <a:t>Estamos ahora a las afueras de la Catedral de León. Aquí hablemos del </a:t>
            </a:r>
            <a:r>
              <a:rPr lang="es-ES" sz="1600" dirty="0">
                <a:solidFill>
                  <a:schemeClr val="tx1"/>
                </a:solidFill>
                <a:effectLst>
                  <a:outerShdw blurRad="38100" dist="38100" dir="2700000" algn="tl">
                    <a:srgbClr val="000000">
                      <a:alpha val="43137"/>
                    </a:srgbClr>
                  </a:outerShdw>
                </a:effectLst>
                <a:latin typeface="Comic Sans MS" pitchFamily="66" charset="0"/>
              </a:rPr>
              <a:t>Segundo paso: </a:t>
            </a:r>
            <a:r>
              <a:rPr lang="es-ES" b="1" dirty="0">
                <a:solidFill>
                  <a:srgbClr val="FF0000"/>
                </a:solidFill>
                <a:effectLst>
                  <a:outerShdw blurRad="38100" dist="38100" dir="2700000" algn="tl">
                    <a:srgbClr val="000000">
                      <a:alpha val="43137"/>
                    </a:srgbClr>
                  </a:outerShdw>
                </a:effectLst>
                <a:latin typeface="Comic Sans MS" pitchFamily="66" charset="0"/>
              </a:rPr>
              <a:t>La Meditación</a:t>
            </a:r>
            <a:r>
              <a:rPr lang="es-ES" sz="1600" dirty="0">
                <a:solidFill>
                  <a:schemeClr val="tx1"/>
                </a:solidFill>
                <a:effectLst>
                  <a:outerShdw blurRad="38100" dist="38100" dir="2700000" algn="tl">
                    <a:srgbClr val="000000">
                      <a:alpha val="43137"/>
                    </a:srgbClr>
                  </a:outerShdw>
                </a:effectLst>
                <a:latin typeface="Comic Sans MS" pitchFamily="66" charset="0"/>
              </a:rPr>
              <a:t>, ¿Qué nos dice este texto?.</a:t>
            </a:r>
            <a:endParaRPr lang="es-ES" sz="1600" dirty="0">
              <a:ln w="0"/>
              <a:solidFill>
                <a:srgbClr val="FF0000"/>
              </a:solidFill>
              <a:effectLst>
                <a:outerShdw blurRad="38100" dist="38100" dir="2700000" algn="tl">
                  <a:srgbClr val="000000">
                    <a:alpha val="43137"/>
                  </a:srgbClr>
                </a:outerShdw>
              </a:effectLst>
              <a:latin typeface="Comic Sans MS" pitchFamily="66" charset="0"/>
            </a:endParaRPr>
          </a:p>
        </p:txBody>
      </p:sp>
      <p:sp>
        <p:nvSpPr>
          <p:cNvPr id="15" name="Rounded Rectangular Callout 11"/>
          <p:cNvSpPr/>
          <p:nvPr/>
        </p:nvSpPr>
        <p:spPr>
          <a:xfrm>
            <a:off x="3209394" y="200220"/>
            <a:ext cx="2725209" cy="2084662"/>
          </a:xfrm>
          <a:prstGeom prst="wedgeRoundRectCallout">
            <a:avLst>
              <a:gd name="adj1" fmla="val -59318"/>
              <a:gd name="adj2" fmla="val 196084"/>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1600" dirty="0">
                <a:ln w="0"/>
                <a:solidFill>
                  <a:srgbClr val="7030A0"/>
                </a:solidFill>
                <a:effectLst>
                  <a:outerShdw blurRad="38100" dist="38100" dir="2700000" algn="tl">
                    <a:srgbClr val="000000">
                      <a:alpha val="43137"/>
                    </a:srgbClr>
                  </a:outerShdw>
                </a:effectLst>
                <a:latin typeface="Comic Sans MS" pitchFamily="66" charset="0"/>
              </a:rPr>
              <a:t>Amigos empecemos con algunas </a:t>
            </a:r>
            <a:r>
              <a:rPr lang="es-CO" dirty="0">
                <a:ln w="0"/>
                <a:solidFill>
                  <a:srgbClr val="FF0000"/>
                </a:solidFill>
                <a:effectLst>
                  <a:outerShdw blurRad="38100" dist="38100" dir="2700000" algn="tl">
                    <a:srgbClr val="000000">
                      <a:alpha val="43137"/>
                    </a:srgbClr>
                  </a:outerShdw>
                </a:effectLst>
                <a:latin typeface="Comic Sans MS" pitchFamily="66" charset="0"/>
              </a:rPr>
              <a:t>preguntas</a:t>
            </a:r>
            <a:r>
              <a:rPr lang="es-CO" sz="1600" dirty="0">
                <a:ln w="0"/>
                <a:solidFill>
                  <a:srgbClr val="7030A0"/>
                </a:solidFill>
                <a:effectLst>
                  <a:outerShdw blurRad="38100" dist="38100" dir="2700000" algn="tl">
                    <a:srgbClr val="000000">
                      <a:alpha val="43137"/>
                    </a:srgbClr>
                  </a:outerShdw>
                </a:effectLst>
                <a:latin typeface="Comic Sans MS" pitchFamily="66" charset="0"/>
              </a:rPr>
              <a:t> para la meditación y empiezo con la primera</a:t>
            </a:r>
            <a:r>
              <a:rPr lang="es-CO" sz="1600" b="1" dirty="0">
                <a:ln w="0"/>
                <a:solidFill>
                  <a:srgbClr val="FFFF00"/>
                </a:solidFill>
                <a:effectLst>
                  <a:outerShdw blurRad="38100" dist="38100" dir="2700000" algn="tl">
                    <a:srgbClr val="000000">
                      <a:alpha val="43137"/>
                    </a:srgbClr>
                  </a:outerShdw>
                </a:effectLst>
                <a:latin typeface="Comic Sans MS" pitchFamily="66" charset="0"/>
              </a:rPr>
              <a:t>:¿Sirvo en mi familia? ¿colaboro en los quehaceres cotidianos?</a:t>
            </a:r>
            <a:endParaRPr lang="es-ES" sz="1600" b="1"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6" name="Rounded Rectangular Callout 11"/>
          <p:cNvSpPr/>
          <p:nvPr/>
        </p:nvSpPr>
        <p:spPr>
          <a:xfrm>
            <a:off x="9448931" y="2214787"/>
            <a:ext cx="2259070" cy="1500440"/>
          </a:xfrm>
          <a:prstGeom prst="wedgeRoundRectCallout">
            <a:avLst>
              <a:gd name="adj1" fmla="val -102133"/>
              <a:gd name="adj2" fmla="val 169069"/>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400" dirty="0">
                <a:ln w="0"/>
                <a:solidFill>
                  <a:srgbClr val="7030A0"/>
                </a:solidFill>
                <a:effectLst>
                  <a:outerShdw blurRad="38100" dist="38100" dir="2700000" algn="tl">
                    <a:srgbClr val="000000">
                      <a:alpha val="43137"/>
                    </a:srgbClr>
                  </a:outerShdw>
                </a:effectLst>
                <a:latin typeface="Comic Sans MS" pitchFamily="66" charset="0"/>
              </a:rPr>
              <a:t>Yo Termino con la </a:t>
            </a:r>
            <a:r>
              <a:rPr lang="es-ES" sz="1400" dirty="0" err="1">
                <a:ln w="0"/>
                <a:solidFill>
                  <a:srgbClr val="7030A0"/>
                </a:solidFill>
                <a:effectLst>
                  <a:outerShdw blurRad="38100" dist="38100" dir="2700000" algn="tl">
                    <a:srgbClr val="000000">
                      <a:alpha val="43137"/>
                    </a:srgbClr>
                  </a:outerShdw>
                </a:effectLst>
                <a:latin typeface="Comic Sans MS" pitchFamily="66" charset="0"/>
              </a:rPr>
              <a:t>mia</a:t>
            </a:r>
            <a:r>
              <a:rPr lang="es-ES" sz="1400" dirty="0">
                <a:ln w="0"/>
                <a:solidFill>
                  <a:srgbClr val="7030A0"/>
                </a:solidFill>
                <a:effectLst>
                  <a:outerShdw blurRad="38100" dist="38100" dir="2700000" algn="tl">
                    <a:srgbClr val="000000">
                      <a:alpha val="43137"/>
                    </a:srgbClr>
                  </a:outerShdw>
                </a:effectLst>
                <a:latin typeface="Comic Sans MS" pitchFamily="66" charset="0"/>
              </a:rPr>
              <a:t>: </a:t>
            </a:r>
            <a:r>
              <a:rPr lang="es-CO" sz="1600" b="1" dirty="0">
                <a:ln w="0"/>
                <a:solidFill>
                  <a:srgbClr val="FF0000"/>
                </a:solidFill>
                <a:effectLst>
                  <a:outerShdw blurRad="38100" dist="38100" dir="2700000" algn="tl">
                    <a:srgbClr val="000000">
                      <a:alpha val="43137"/>
                    </a:srgbClr>
                  </a:outerShdw>
                </a:effectLst>
                <a:latin typeface="Comic Sans MS" pitchFamily="66" charset="0"/>
              </a:rPr>
              <a:t>¿Pongo mis talentos al servicio de los demás?</a:t>
            </a:r>
            <a:endParaRPr lang="es-ES" sz="1200" b="1" dirty="0">
              <a:ln w="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4276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hlinkClick r:id="rId4"/>
          </p:cNvPr>
          <p:cNvSpPr/>
          <p:nvPr/>
        </p:nvSpPr>
        <p:spPr>
          <a:xfrm>
            <a:off x="8602433" y="17092"/>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953" y="5627075"/>
            <a:ext cx="629239" cy="866422"/>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314" y="5557452"/>
            <a:ext cx="984308" cy="1355329"/>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8347" y="5557452"/>
            <a:ext cx="914359" cy="1259014"/>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4959" y="5612235"/>
            <a:ext cx="532456" cy="733158"/>
          </a:xfrm>
          <a:prstGeom prst="rect">
            <a:avLst/>
          </a:prstGeom>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187" y="5481052"/>
            <a:ext cx="813868" cy="1120644"/>
          </a:xfrm>
          <a:prstGeom prst="rect">
            <a:avLst/>
          </a:prstGeom>
        </p:spPr>
      </p:pic>
      <p:sp>
        <p:nvSpPr>
          <p:cNvPr id="13" name="Rounded Rectangular Callout 11"/>
          <p:cNvSpPr/>
          <p:nvPr/>
        </p:nvSpPr>
        <p:spPr>
          <a:xfrm>
            <a:off x="6526922" y="509836"/>
            <a:ext cx="3900881" cy="1696467"/>
          </a:xfrm>
          <a:prstGeom prst="wedgeRoundRectCallout">
            <a:avLst>
              <a:gd name="adj1" fmla="val -68324"/>
              <a:gd name="adj2" fmla="val 250601"/>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just"/>
            <a:r>
              <a:rPr lang="es-CO" sz="1400" dirty="0">
                <a:ln w="0"/>
                <a:solidFill>
                  <a:srgbClr val="7030A0"/>
                </a:solidFill>
                <a:effectLst>
                  <a:outerShdw blurRad="38100" dist="38100" dir="2700000" algn="tl">
                    <a:srgbClr val="000000">
                      <a:alpha val="43137"/>
                    </a:srgbClr>
                  </a:outerShdw>
                </a:effectLst>
                <a:latin typeface="Comic Sans MS" panose="030F0702030302020204" pitchFamily="66" charset="0"/>
              </a:rPr>
              <a:t>Oremos todos: Señor Jesús, Maestro del Amor, vengo ante ti a pedirte perdón por las tantas veces que de palabras, obras y omisión te he sido infiel, por las veces que hablo de Amor y no Amo lo suficiente para que crean en Ti. Perdón por no enseñar tu Palabra de Vida con mi ejemplo.</a:t>
            </a:r>
          </a:p>
        </p:txBody>
      </p:sp>
      <p:sp>
        <p:nvSpPr>
          <p:cNvPr id="14" name="Rounded Rectangular Callout 11"/>
          <p:cNvSpPr/>
          <p:nvPr/>
        </p:nvSpPr>
        <p:spPr>
          <a:xfrm>
            <a:off x="2496548" y="249778"/>
            <a:ext cx="3120704" cy="1595800"/>
          </a:xfrm>
          <a:prstGeom prst="wedgeRoundRectCallout">
            <a:avLst>
              <a:gd name="adj1" fmla="val 14467"/>
              <a:gd name="adj2" fmla="val 283225"/>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just"/>
            <a:r>
              <a:rPr lang="es-CO" sz="1300" dirty="0">
                <a:ln w="0"/>
                <a:solidFill>
                  <a:srgbClr val="002060"/>
                </a:solidFill>
                <a:effectLst>
                  <a:outerShdw blurRad="38100" dist="38100" dir="2700000" algn="tl">
                    <a:srgbClr val="000000">
                      <a:alpha val="43137"/>
                    </a:srgbClr>
                  </a:outerShdw>
                </a:effectLst>
                <a:latin typeface="Comic Sans MS" pitchFamily="66" charset="0"/>
              </a:rPr>
              <a:t>Quiero darte las gracias, Señor Jesús, por esta Palabra de Vida, pan que alimenta mi hambre de ti. Gracias por recordarme que debo ser testigo viviente de tu amor, para que tu rostro se pueda ver reflejado en el mío.</a:t>
            </a:r>
            <a:endParaRPr lang="es-ES" sz="1300" dirty="0">
              <a:ln w="0"/>
              <a:solidFill>
                <a:srgbClr val="002060"/>
              </a:solidFill>
              <a:effectLst>
                <a:outerShdw blurRad="38100" dist="38100" dir="2700000" algn="tl">
                  <a:srgbClr val="000000">
                    <a:alpha val="43137"/>
                  </a:srgbClr>
                </a:outerShdw>
              </a:effectLst>
              <a:latin typeface="Comic Sans MS" pitchFamily="66" charset="0"/>
            </a:endParaRPr>
          </a:p>
        </p:txBody>
      </p:sp>
      <p:sp>
        <p:nvSpPr>
          <p:cNvPr id="15" name="Rounded Rectangular Callout 11"/>
          <p:cNvSpPr/>
          <p:nvPr/>
        </p:nvSpPr>
        <p:spPr>
          <a:xfrm>
            <a:off x="7588665" y="2910980"/>
            <a:ext cx="4403280" cy="1442906"/>
          </a:xfrm>
          <a:prstGeom prst="wedgeRoundRectCallout">
            <a:avLst>
              <a:gd name="adj1" fmla="val -62943"/>
              <a:gd name="adj2" fmla="val 140870"/>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just"/>
            <a:r>
              <a:rPr lang="es-CO" sz="1400" dirty="0">
                <a:ln w="0"/>
                <a:solidFill>
                  <a:schemeClr val="bg1"/>
                </a:solidFill>
                <a:effectLst>
                  <a:outerShdw blurRad="38100" dist="38100" dir="2700000" algn="tl">
                    <a:srgbClr val="000000">
                      <a:alpha val="43137"/>
                    </a:srgbClr>
                  </a:outerShdw>
                </a:effectLst>
                <a:latin typeface="Comic Sans MS" panose="030F0702030302020204" pitchFamily="66" charset="0"/>
              </a:rPr>
              <a:t>Te pido la gracia, el don de la sabiduría y temor de Dios para llevar siempre de la mano mi fe y mi vida, para tener coherencia con lo que digo y para dar testimonio de tu inmenso amor. Por Jesucristo nuestro Señor. Amén.</a:t>
            </a:r>
          </a:p>
        </p:txBody>
      </p:sp>
      <p:sp>
        <p:nvSpPr>
          <p:cNvPr id="16" name="Rounded Rectangular Callout 11"/>
          <p:cNvSpPr/>
          <p:nvPr/>
        </p:nvSpPr>
        <p:spPr>
          <a:xfrm>
            <a:off x="148362" y="188216"/>
            <a:ext cx="1975700" cy="2504650"/>
          </a:xfrm>
          <a:prstGeom prst="wedgeRoundRectCallout">
            <a:avLst>
              <a:gd name="adj1" fmla="val 13322"/>
              <a:gd name="adj2" fmla="val 155491"/>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1600" dirty="0">
                <a:ln w="0"/>
                <a:solidFill>
                  <a:srgbClr val="FFFF00"/>
                </a:solidFill>
                <a:effectLst>
                  <a:outerShdw blurRad="38100" dist="38100" dir="2700000" algn="tl">
                    <a:srgbClr val="000000">
                      <a:alpha val="43137"/>
                    </a:srgbClr>
                  </a:outerShdw>
                </a:effectLst>
                <a:latin typeface="Comic Sans MS" panose="030F0702030302020204" pitchFamily="66" charset="0"/>
              </a:rPr>
              <a:t>Amigos esta es La Catedral de Granada conocida como la </a:t>
            </a:r>
            <a:r>
              <a:rPr lang="es-CO" b="1" dirty="0">
                <a:ln w="0"/>
                <a:solidFill>
                  <a:srgbClr val="FF0000"/>
                </a:solidFill>
                <a:effectLst>
                  <a:outerShdw blurRad="38100" dist="38100" dir="2700000" algn="tl">
                    <a:srgbClr val="000000">
                      <a:alpha val="43137"/>
                    </a:srgbClr>
                  </a:outerShdw>
                </a:effectLst>
                <a:latin typeface="Comic Sans MS" panose="030F0702030302020204" pitchFamily="66" charset="0"/>
              </a:rPr>
              <a:t>madre de las iglesias </a:t>
            </a:r>
            <a:r>
              <a:rPr lang="es-CO" sz="1600" dirty="0">
                <a:ln w="0"/>
                <a:solidFill>
                  <a:srgbClr val="FFFF00"/>
                </a:solidFill>
                <a:effectLst>
                  <a:outerShdw blurRad="38100" dist="38100" dir="2700000" algn="tl">
                    <a:srgbClr val="000000">
                      <a:alpha val="43137"/>
                    </a:srgbClr>
                  </a:outerShdw>
                </a:effectLst>
                <a:latin typeface="Comic Sans MS" panose="030F0702030302020204" pitchFamily="66" charset="0"/>
              </a:rPr>
              <a:t>de la Diócesis de Granada.</a:t>
            </a:r>
            <a:endParaRPr lang="es-ES" sz="1400" dirty="0">
              <a:ln w="0"/>
              <a:solidFill>
                <a:srgbClr val="FFFF00"/>
              </a:solidFill>
              <a:effectLst>
                <a:outerShdw blurRad="38100" dist="38100" dir="2700000" algn="tl">
                  <a:srgbClr val="000000">
                    <a:alpha val="43137"/>
                  </a:srgbClr>
                </a:outerShdw>
              </a:effectLst>
              <a:latin typeface="Comic Sans MS" pitchFamily="66" charset="0"/>
            </a:endParaRPr>
          </a:p>
        </p:txBody>
      </p:sp>
      <p:sp>
        <p:nvSpPr>
          <p:cNvPr id="17" name="Rounded Rectangular Callout 11"/>
          <p:cNvSpPr/>
          <p:nvPr/>
        </p:nvSpPr>
        <p:spPr>
          <a:xfrm>
            <a:off x="2132390" y="2127833"/>
            <a:ext cx="2402021" cy="1454523"/>
          </a:xfrm>
          <a:prstGeom prst="wedgeRoundRectCallout">
            <a:avLst>
              <a:gd name="adj1" fmla="val -31164"/>
              <a:gd name="adj2" fmla="val 182002"/>
              <a:gd name="adj3" fmla="val 16667"/>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just"/>
            <a:r>
              <a:rPr lang="es-ES" sz="1200" dirty="0">
                <a:ln w="0"/>
                <a:solidFill>
                  <a:schemeClr val="bg1"/>
                </a:solidFill>
                <a:effectLst>
                  <a:outerShdw blurRad="38100" dist="38100" dir="2700000" algn="tl">
                    <a:srgbClr val="000000">
                      <a:alpha val="43137"/>
                    </a:srgbClr>
                  </a:outerShdw>
                </a:effectLst>
                <a:latin typeface="Comic Sans MS" pitchFamily="66" charset="0"/>
              </a:rPr>
              <a:t>Desde esta catedral entonces demos inicio al tercer paso de la Lectio Divina que es </a:t>
            </a:r>
            <a:r>
              <a:rPr lang="es-ES" sz="1400" b="1" dirty="0">
                <a:ln w="0"/>
                <a:solidFill>
                  <a:srgbClr val="002060"/>
                </a:solidFill>
                <a:effectLst>
                  <a:outerShdw blurRad="38100" dist="38100" dir="2700000" algn="tl">
                    <a:srgbClr val="000000">
                      <a:alpha val="43137"/>
                    </a:srgbClr>
                  </a:outerShdw>
                </a:effectLst>
                <a:latin typeface="Comic Sans MS" pitchFamily="66" charset="0"/>
              </a:rPr>
              <a:t>“la Oración” ¿Qué le digo yo al Señor”</a:t>
            </a:r>
            <a:endParaRPr lang="es-ES" sz="1200" b="1" dirty="0">
              <a:ln w="0"/>
              <a:solidFill>
                <a:srgbClr val="00206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0651897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a:hlinkClick r:id="rId4"/>
          </p:cNvPr>
          <p:cNvSpPr/>
          <p:nvPr/>
        </p:nvSpPr>
        <p:spPr>
          <a:xfrm>
            <a:off x="8602433" y="17092"/>
            <a:ext cx="2979967" cy="400110"/>
          </a:xfrm>
          <a:prstGeom prst="rect">
            <a:avLst/>
          </a:prstGeom>
          <a:noFill/>
        </p:spPr>
        <p:txBody>
          <a:bodyPr wrap="squar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www.cristonautas.com</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433" y="5267479"/>
            <a:ext cx="1024423" cy="1410566"/>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5603" y="5494434"/>
            <a:ext cx="895247" cy="1232697"/>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817" y="5517290"/>
            <a:ext cx="748457" cy="1030578"/>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8851" y="5535066"/>
            <a:ext cx="865738" cy="1192066"/>
          </a:xfrm>
          <a:prstGeom prst="rect">
            <a:avLst/>
          </a:prstGeom>
        </p:spPr>
      </p:pic>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4976" y="5632292"/>
            <a:ext cx="890171" cy="1225708"/>
          </a:xfrm>
          <a:prstGeom prst="rect">
            <a:avLst/>
          </a:prstGeom>
        </p:spPr>
      </p:pic>
      <p:sp>
        <p:nvSpPr>
          <p:cNvPr id="12" name="Rounded Rectangular Callout 7"/>
          <p:cNvSpPr/>
          <p:nvPr/>
        </p:nvSpPr>
        <p:spPr>
          <a:xfrm>
            <a:off x="6329887" y="253522"/>
            <a:ext cx="1880395" cy="1701113"/>
          </a:xfrm>
          <a:prstGeom prst="wedgeRoundRectCallout">
            <a:avLst>
              <a:gd name="adj1" fmla="val 5165"/>
              <a:gd name="adj2" fmla="val 238689"/>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i="1" dirty="0">
                <a:ln w="0"/>
                <a:solidFill>
                  <a:schemeClr val="tx1"/>
                </a:solidFill>
                <a:effectLst>
                  <a:outerShdw blurRad="38100" dist="19050" dir="2700000" algn="tl" rotWithShape="0">
                    <a:schemeClr val="dk1">
                      <a:alpha val="40000"/>
                    </a:schemeClr>
                  </a:outerShdw>
                </a:effectLst>
                <a:latin typeface="Comic Sans MS" pitchFamily="66" charset="0"/>
              </a:rPr>
              <a:t>“Los que esperan en ti no queden defraudados;</a:t>
            </a:r>
          </a:p>
          <a:p>
            <a:pPr algn="ctr"/>
            <a:r>
              <a:rPr lang="es-CO" sz="1400" i="1" dirty="0">
                <a:ln w="0"/>
                <a:solidFill>
                  <a:schemeClr val="tx1"/>
                </a:solidFill>
                <a:effectLst>
                  <a:outerShdw blurRad="38100" dist="19050" dir="2700000" algn="tl" rotWithShape="0">
                    <a:schemeClr val="dk1">
                      <a:alpha val="40000"/>
                    </a:schemeClr>
                  </a:outerShdw>
                </a:effectLst>
                <a:latin typeface="Comic Sans MS" pitchFamily="66" charset="0"/>
              </a:rPr>
              <a:t>queden defraudados los que traicionan por nada.”</a:t>
            </a:r>
          </a:p>
        </p:txBody>
      </p:sp>
      <p:sp>
        <p:nvSpPr>
          <p:cNvPr id="13" name="Rounded Rectangular Callout 8"/>
          <p:cNvSpPr/>
          <p:nvPr/>
        </p:nvSpPr>
        <p:spPr>
          <a:xfrm>
            <a:off x="2209253" y="545284"/>
            <a:ext cx="1755128" cy="1156038"/>
          </a:xfrm>
          <a:prstGeom prst="wedgeRoundRectCallout">
            <a:avLst>
              <a:gd name="adj1" fmla="val 21531"/>
              <a:gd name="adj2" fmla="val 361415"/>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1400" b="1" i="1" dirty="0">
                <a:solidFill>
                  <a:schemeClr val="accent5">
                    <a:lumMod val="75000"/>
                  </a:schemeClr>
                </a:solidFill>
                <a:latin typeface="Comic Sans MS" pitchFamily="66" charset="0"/>
              </a:rPr>
              <a:t>“pues tú eres mi Dios salvador,</a:t>
            </a:r>
          </a:p>
          <a:p>
            <a:pPr algn="ctr"/>
            <a:r>
              <a:rPr lang="es-CO" sz="1400" b="1" i="1" dirty="0">
                <a:solidFill>
                  <a:schemeClr val="accent5">
                    <a:lumMod val="75000"/>
                  </a:schemeClr>
                </a:solidFill>
                <a:latin typeface="Comic Sans MS" pitchFamily="66" charset="0"/>
              </a:rPr>
              <a:t>y en ti espero todo el día.”</a:t>
            </a:r>
          </a:p>
        </p:txBody>
      </p:sp>
      <p:sp>
        <p:nvSpPr>
          <p:cNvPr id="14" name="Rounded Rectangular Callout 9"/>
          <p:cNvSpPr/>
          <p:nvPr/>
        </p:nvSpPr>
        <p:spPr>
          <a:xfrm>
            <a:off x="9626856" y="417202"/>
            <a:ext cx="2150700" cy="2056994"/>
          </a:xfrm>
          <a:prstGeom prst="wedgeRoundRectCallout">
            <a:avLst>
              <a:gd name="adj1" fmla="val -70171"/>
              <a:gd name="adj2" fmla="val 175374"/>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200" b="1" dirty="0">
                <a:solidFill>
                  <a:schemeClr val="tx1"/>
                </a:solidFill>
                <a:latin typeface="Comic Sans MS" pitchFamily="66" charset="0"/>
              </a:rPr>
              <a:t>Así es Jonathan, es el salmo 25, orémoslo juntos por versículos: </a:t>
            </a:r>
          </a:p>
          <a:p>
            <a:pPr algn="ctr"/>
            <a:r>
              <a:rPr lang="es-CO" sz="1200" b="1" i="1" dirty="0">
                <a:solidFill>
                  <a:schemeClr val="accent5">
                    <a:lumMod val="75000"/>
                  </a:schemeClr>
                </a:solidFill>
                <a:latin typeface="Comic Sans MS" pitchFamily="66" charset="0"/>
              </a:rPr>
              <a:t>A ti, Señor Dios mío, elevo mi alma:</a:t>
            </a:r>
          </a:p>
          <a:p>
            <a:pPr algn="ctr"/>
            <a:r>
              <a:rPr lang="es-CO" sz="1200" b="1" i="1" dirty="0">
                <a:solidFill>
                  <a:schemeClr val="accent5">
                    <a:lumMod val="75000"/>
                  </a:schemeClr>
                </a:solidFill>
                <a:latin typeface="Comic Sans MS" pitchFamily="66" charset="0"/>
              </a:rPr>
              <a:t>en ti confío, no quede defraudado,</a:t>
            </a:r>
          </a:p>
          <a:p>
            <a:pPr algn="ctr"/>
            <a:r>
              <a:rPr lang="es-CO" sz="1200" b="1" i="1" dirty="0">
                <a:solidFill>
                  <a:schemeClr val="accent5">
                    <a:lumMod val="75000"/>
                  </a:schemeClr>
                </a:solidFill>
                <a:latin typeface="Comic Sans MS" pitchFamily="66" charset="0"/>
              </a:rPr>
              <a:t>ni se rían de mí mis enemigos.</a:t>
            </a:r>
          </a:p>
        </p:txBody>
      </p:sp>
      <p:sp>
        <p:nvSpPr>
          <p:cNvPr id="15" name="Rounded Rectangular Callout 6"/>
          <p:cNvSpPr/>
          <p:nvPr/>
        </p:nvSpPr>
        <p:spPr>
          <a:xfrm>
            <a:off x="111977" y="217147"/>
            <a:ext cx="1916693" cy="1074758"/>
          </a:xfrm>
          <a:prstGeom prst="wedgeRoundRectCallout">
            <a:avLst>
              <a:gd name="adj1" fmla="val 38478"/>
              <a:gd name="adj2" fmla="val 446179"/>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1400" b="1" dirty="0">
                <a:solidFill>
                  <a:schemeClr val="accent5">
                    <a:lumMod val="75000"/>
                  </a:schemeClr>
                </a:solidFill>
                <a:latin typeface="Comic Sans MS" pitchFamily="66" charset="0"/>
              </a:rPr>
              <a:t>¿Francis tienes un </a:t>
            </a:r>
            <a:r>
              <a:rPr lang="es-ES" sz="1400" b="1" dirty="0">
                <a:solidFill>
                  <a:srgbClr val="FF0000"/>
                </a:solidFill>
                <a:effectLst>
                  <a:outerShdw blurRad="38100" dist="38100" dir="2700000" algn="tl">
                    <a:srgbClr val="000000">
                      <a:alpha val="43137"/>
                    </a:srgbClr>
                  </a:outerShdw>
                </a:effectLst>
                <a:latin typeface="Comic Sans MS" pitchFamily="66" charset="0"/>
              </a:rPr>
              <a:t>salmo</a:t>
            </a:r>
            <a:r>
              <a:rPr lang="es-ES" sz="1400" b="1" dirty="0">
                <a:solidFill>
                  <a:schemeClr val="accent5">
                    <a:lumMod val="75000"/>
                  </a:schemeClr>
                </a:solidFill>
                <a:latin typeface="Comic Sans MS" pitchFamily="66" charset="0"/>
              </a:rPr>
              <a:t> para este momento de oración verdad?</a:t>
            </a:r>
            <a:endParaRPr lang="en-US" sz="1400" b="1" dirty="0">
              <a:solidFill>
                <a:schemeClr val="accent5">
                  <a:lumMod val="75000"/>
                </a:schemeClr>
              </a:solidFill>
              <a:latin typeface="Comic Sans MS" pitchFamily="66" charset="0"/>
            </a:endParaRPr>
          </a:p>
        </p:txBody>
      </p:sp>
      <p:sp>
        <p:nvSpPr>
          <p:cNvPr id="16" name="Rounded Rectangular Callout 6"/>
          <p:cNvSpPr/>
          <p:nvPr/>
        </p:nvSpPr>
        <p:spPr>
          <a:xfrm>
            <a:off x="4288080" y="1241571"/>
            <a:ext cx="1649656" cy="2197915"/>
          </a:xfrm>
          <a:prstGeom prst="wedgeRoundRectCallout">
            <a:avLst>
              <a:gd name="adj1" fmla="val -20617"/>
              <a:gd name="adj2" fmla="val 138355"/>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1400" b="1" i="1" dirty="0">
                <a:solidFill>
                  <a:schemeClr val="accent5">
                    <a:lumMod val="75000"/>
                  </a:schemeClr>
                </a:solidFill>
                <a:latin typeface="Comic Sans MS" pitchFamily="66" charset="0"/>
              </a:rPr>
              <a:t>“Indícame, Señor, tus caminos,</a:t>
            </a:r>
          </a:p>
          <a:p>
            <a:pPr algn="ctr"/>
            <a:r>
              <a:rPr lang="es-CO" sz="1400" b="1" i="1" dirty="0">
                <a:solidFill>
                  <a:schemeClr val="accent5">
                    <a:lumMod val="75000"/>
                  </a:schemeClr>
                </a:solidFill>
                <a:latin typeface="Comic Sans MS" pitchFamily="66" charset="0"/>
              </a:rPr>
              <a:t>enséñame tus sendas;</a:t>
            </a:r>
          </a:p>
          <a:p>
            <a:pPr algn="ctr"/>
            <a:r>
              <a:rPr lang="es-CO" sz="1400" b="1" i="1" dirty="0">
                <a:solidFill>
                  <a:schemeClr val="accent5">
                    <a:lumMod val="75000"/>
                  </a:schemeClr>
                </a:solidFill>
                <a:latin typeface="Comic Sans MS" pitchFamily="66" charset="0"/>
              </a:rPr>
              <a:t>encamíname fielmente, enséñame,</a:t>
            </a:r>
          </a:p>
        </p:txBody>
      </p:sp>
    </p:spTree>
    <p:extLst>
      <p:ext uri="{BB962C8B-B14F-4D97-AF65-F5344CB8AC3E}">
        <p14:creationId xmlns:p14="http://schemas.microsoft.com/office/powerpoint/2010/main" val="1249640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1917</TotalTime>
  <Words>1565</Words>
  <Application>Microsoft Office PowerPoint</Application>
  <PresentationFormat>Panorámica</PresentationFormat>
  <Paragraphs>84</Paragraphs>
  <Slides>12</Slides>
  <Notes>1</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Calibri</vt:lpstr>
      <vt:lpstr>Calibri Light</vt:lpstr>
      <vt:lpstr>Comic Sans MS</vt:lpstr>
      <vt:lpstr>Diavlo Black</vt:lpstr>
      <vt:lpstr>Diavlo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Lectio Divina con el valor de  “Enseñar con el ejemplo” Juan 13, 13-15 Por Francis Margarita Castillo Fonseca</dc:title>
  <dc:creator>Juan Camilo Caro Pinto</dc:creator>
  <cp:lastModifiedBy>Juan Camilo Caro Pinto</cp:lastModifiedBy>
  <cp:revision>246</cp:revision>
  <dcterms:created xsi:type="dcterms:W3CDTF">2016-06-04T02:58:39Z</dcterms:created>
  <dcterms:modified xsi:type="dcterms:W3CDTF">2016-06-15T19:15:01Z</dcterms:modified>
</cp:coreProperties>
</file>